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41" r:id="rId1"/>
  </p:sldMasterIdLst>
  <p:notesMasterIdLst>
    <p:notesMasterId r:id="rId21"/>
  </p:notesMasterIdLst>
  <p:handoutMasterIdLst>
    <p:handoutMasterId r:id="rId22"/>
  </p:handoutMasterIdLst>
  <p:sldIdLst>
    <p:sldId id="296" r:id="rId2"/>
    <p:sldId id="431" r:id="rId3"/>
    <p:sldId id="391" r:id="rId4"/>
    <p:sldId id="392" r:id="rId5"/>
    <p:sldId id="394" r:id="rId6"/>
    <p:sldId id="432" r:id="rId7"/>
    <p:sldId id="364" r:id="rId8"/>
    <p:sldId id="365" r:id="rId9"/>
    <p:sldId id="366" r:id="rId10"/>
    <p:sldId id="367" r:id="rId11"/>
    <p:sldId id="368" r:id="rId12"/>
    <p:sldId id="369" r:id="rId13"/>
    <p:sldId id="389" r:id="rId14"/>
    <p:sldId id="395" r:id="rId15"/>
    <p:sldId id="433" r:id="rId16"/>
    <p:sldId id="372" r:id="rId17"/>
    <p:sldId id="386" r:id="rId18"/>
    <p:sldId id="396" r:id="rId19"/>
    <p:sldId id="380"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7" userDrawn="1">
          <p15:clr>
            <a:srgbClr val="A4A3A4"/>
          </p15:clr>
        </p15:guide>
        <p15:guide id="2" pos="340" userDrawn="1">
          <p15:clr>
            <a:srgbClr val="A4A3A4"/>
          </p15:clr>
        </p15:guide>
        <p15:guide id="3" pos="2789" userDrawn="1">
          <p15:clr>
            <a:srgbClr val="A4A3A4"/>
          </p15:clr>
        </p15:guide>
        <p15:guide id="4" orient="horz" pos="2709" userDrawn="1">
          <p15:clr>
            <a:srgbClr val="A4A3A4"/>
          </p15:clr>
        </p15:guide>
        <p15:guide id="5" pos="2971" userDrawn="1">
          <p15:clr>
            <a:srgbClr val="A4A3A4"/>
          </p15:clr>
        </p15:guide>
        <p15:guide id="6" pos="560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E0E8C"/>
    <a:srgbClr val="11A437"/>
    <a:srgbClr val="2953B7"/>
    <a:srgbClr val="78B929"/>
    <a:srgbClr val="31A7EA"/>
    <a:srgbClr val="2076CD"/>
    <a:srgbClr val="3592DF"/>
    <a:srgbClr val="31A7E9"/>
    <a:srgbClr val="1C7ECC"/>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47" autoAdjust="0"/>
    <p:restoredTop sz="69428" autoAdjust="0"/>
  </p:normalViewPr>
  <p:slideViewPr>
    <p:cSldViewPr snapToObjects="1" showGuides="1">
      <p:cViewPr varScale="1">
        <p:scale>
          <a:sx n="103" d="100"/>
          <a:sy n="103" d="100"/>
        </p:scale>
        <p:origin x="2280" y="176"/>
      </p:cViewPr>
      <p:guideLst>
        <p:guide orient="horz" pos="667"/>
        <p:guide pos="340"/>
        <p:guide pos="2789"/>
        <p:guide orient="horz" pos="2709"/>
        <p:guide pos="2971"/>
        <p:guide pos="5602"/>
      </p:guideLst>
    </p:cSldViewPr>
  </p:slideViewPr>
  <p:outlineViewPr>
    <p:cViewPr>
      <p:scale>
        <a:sx n="33" d="100"/>
        <a:sy n="33" d="100"/>
      </p:scale>
      <p:origin x="0" y="0"/>
    </p:cViewPr>
  </p:outlineViewPr>
  <p:notesTextViewPr>
    <p:cViewPr>
      <p:scale>
        <a:sx n="85" d="100"/>
        <a:sy n="8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betienne:Desktop:ER_Workshop:Results_Compilation.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betienne:Desktop:ER_Workshop:Results_Compilation.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invertIfNegative val="0"/>
          <c:dPt>
            <c:idx val="0"/>
            <c:invertIfNegative val="0"/>
            <c:bubble3D val="0"/>
            <c:spPr>
              <a:solidFill>
                <a:srgbClr val="4E0E8C"/>
              </a:solidFill>
            </c:spPr>
            <c:extLst>
              <c:ext xmlns:c16="http://schemas.microsoft.com/office/drawing/2014/chart" uri="{C3380CC4-5D6E-409C-BE32-E72D297353CC}">
                <c16:uniqueId val="{00000001-F4F5-344B-89BF-487B987C5D1C}"/>
              </c:ext>
            </c:extLst>
          </c:dPt>
          <c:dPt>
            <c:idx val="1"/>
            <c:invertIfNegative val="0"/>
            <c:bubble3D val="0"/>
            <c:spPr>
              <a:solidFill>
                <a:srgbClr val="FF0000"/>
              </a:solidFill>
            </c:spPr>
            <c:extLst>
              <c:ext xmlns:c16="http://schemas.microsoft.com/office/drawing/2014/chart" uri="{C3380CC4-5D6E-409C-BE32-E72D297353CC}">
                <c16:uniqueId val="{00000003-F4F5-344B-89BF-487B987C5D1C}"/>
              </c:ext>
            </c:extLst>
          </c:dPt>
          <c:dPt>
            <c:idx val="2"/>
            <c:invertIfNegative val="0"/>
            <c:bubble3D val="0"/>
            <c:spPr>
              <a:solidFill>
                <a:srgbClr val="C3C300"/>
              </a:solidFill>
            </c:spPr>
            <c:extLst>
              <c:ext xmlns:c16="http://schemas.microsoft.com/office/drawing/2014/chart" uri="{C3380CC4-5D6E-409C-BE32-E72D297353CC}">
                <c16:uniqueId val="{00000005-F4F5-344B-89BF-487B987C5D1C}"/>
              </c:ext>
            </c:extLst>
          </c:dPt>
          <c:dPt>
            <c:idx val="3"/>
            <c:invertIfNegative val="0"/>
            <c:bubble3D val="0"/>
            <c:spPr>
              <a:solidFill>
                <a:srgbClr val="11A437"/>
              </a:solidFill>
            </c:spPr>
            <c:extLst>
              <c:ext xmlns:c16="http://schemas.microsoft.com/office/drawing/2014/chart" uri="{C3380CC4-5D6E-409C-BE32-E72D297353CC}">
                <c16:uniqueId val="{00000007-F4F5-344B-89BF-487B987C5D1C}"/>
              </c:ext>
            </c:extLst>
          </c:dPt>
          <c:cat>
            <c:strRef>
              <c:f>'Q3'!$A$3:$A$6</c:f>
              <c:strCache>
                <c:ptCount val="4"/>
                <c:pt idx="0">
                  <c:v>Recovery</c:v>
                </c:pt>
                <c:pt idx="1">
                  <c:v>Response</c:v>
                </c:pt>
                <c:pt idx="2">
                  <c:v>Preparedness </c:v>
                </c:pt>
                <c:pt idx="3">
                  <c:v>Mitigation</c:v>
                </c:pt>
              </c:strCache>
            </c:strRef>
          </c:cat>
          <c:val>
            <c:numRef>
              <c:f>'Q3'!$B$3:$B$6</c:f>
              <c:numCache>
                <c:formatCode>0%</c:formatCode>
                <c:ptCount val="4"/>
                <c:pt idx="0">
                  <c:v>0.434782608695652</c:v>
                </c:pt>
                <c:pt idx="1">
                  <c:v>0.82608695652173902</c:v>
                </c:pt>
                <c:pt idx="2">
                  <c:v>0.39130434782608697</c:v>
                </c:pt>
                <c:pt idx="3">
                  <c:v>0.23913043478260901</c:v>
                </c:pt>
              </c:numCache>
            </c:numRef>
          </c:val>
          <c:extLst>
            <c:ext xmlns:c16="http://schemas.microsoft.com/office/drawing/2014/chart" uri="{C3380CC4-5D6E-409C-BE32-E72D297353CC}">
              <c16:uniqueId val="{00000008-F4F5-344B-89BF-487B987C5D1C}"/>
            </c:ext>
          </c:extLst>
        </c:ser>
        <c:dLbls>
          <c:showLegendKey val="0"/>
          <c:showVal val="0"/>
          <c:showCatName val="0"/>
          <c:showSerName val="0"/>
          <c:showPercent val="0"/>
          <c:showBubbleSize val="0"/>
        </c:dLbls>
        <c:gapWidth val="150"/>
        <c:axId val="-1455609312"/>
        <c:axId val="-1455620192"/>
      </c:barChart>
      <c:catAx>
        <c:axId val="-1455609312"/>
        <c:scaling>
          <c:orientation val="minMax"/>
        </c:scaling>
        <c:delete val="1"/>
        <c:axPos val="l"/>
        <c:numFmt formatCode="General" sourceLinked="1"/>
        <c:majorTickMark val="out"/>
        <c:minorTickMark val="none"/>
        <c:tickLblPos val="nextTo"/>
        <c:crossAx val="-1455620192"/>
        <c:crosses val="autoZero"/>
        <c:auto val="1"/>
        <c:lblAlgn val="ctr"/>
        <c:lblOffset val="100"/>
        <c:noMultiLvlLbl val="0"/>
      </c:catAx>
      <c:valAx>
        <c:axId val="-1455620192"/>
        <c:scaling>
          <c:orientation val="minMax"/>
        </c:scaling>
        <c:delete val="0"/>
        <c:axPos val="b"/>
        <c:majorGridlines/>
        <c:numFmt formatCode="0%" sourceLinked="1"/>
        <c:majorTickMark val="out"/>
        <c:minorTickMark val="none"/>
        <c:tickLblPos val="nextTo"/>
        <c:txPr>
          <a:bodyPr/>
          <a:lstStyle/>
          <a:p>
            <a:pPr>
              <a:defRPr>
                <a:solidFill>
                  <a:schemeClr val="bg1"/>
                </a:solidFill>
              </a:defRPr>
            </a:pPr>
            <a:endParaRPr lang="en-PE"/>
          </a:p>
        </c:txPr>
        <c:crossAx val="-1455609312"/>
        <c:crosses val="autoZero"/>
        <c:crossBetween val="between"/>
      </c:valAx>
      <c:spPr>
        <a:noFill/>
        <a:ln w="25400">
          <a:noFill/>
        </a:ln>
      </c:spPr>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bar"/>
        <c:grouping val="clustered"/>
        <c:varyColors val="0"/>
        <c:ser>
          <c:idx val="0"/>
          <c:order val="0"/>
          <c:tx>
            <c:strRef>
              <c:f>'Q15'!$C$4</c:f>
              <c:strCache>
                <c:ptCount val="1"/>
                <c:pt idx="0">
                  <c:v>NSO With Experience</c:v>
                </c:pt>
              </c:strCache>
            </c:strRef>
          </c:tx>
          <c:invertIfNegative val="0"/>
          <c:cat>
            <c:strRef>
              <c:f>'Q15'!$B$5:$B$9</c:f>
              <c:strCache>
                <c:ptCount val="5"/>
                <c:pt idx="0">
                  <c:v>other</c:v>
                </c:pt>
                <c:pt idx="1">
                  <c:v>Financial support</c:v>
                </c:pt>
                <c:pt idx="2">
                  <c:v>Global training</c:v>
                </c:pt>
                <c:pt idx="3">
                  <c:v>Toolkit</c:v>
                </c:pt>
                <c:pt idx="4">
                  <c:v>Policy and gudelines</c:v>
                </c:pt>
              </c:strCache>
            </c:strRef>
          </c:cat>
          <c:val>
            <c:numRef>
              <c:f>'Q15'!$C$5:$C$9</c:f>
              <c:numCache>
                <c:formatCode>0%</c:formatCode>
                <c:ptCount val="5"/>
                <c:pt idx="0">
                  <c:v>0.13043478260869601</c:v>
                </c:pt>
                <c:pt idx="1">
                  <c:v>0.60869565217391297</c:v>
                </c:pt>
                <c:pt idx="2">
                  <c:v>0.65217391304347805</c:v>
                </c:pt>
                <c:pt idx="3">
                  <c:v>0.78260869565217395</c:v>
                </c:pt>
                <c:pt idx="4">
                  <c:v>0.67391304347826098</c:v>
                </c:pt>
              </c:numCache>
            </c:numRef>
          </c:val>
          <c:extLst>
            <c:ext xmlns:c16="http://schemas.microsoft.com/office/drawing/2014/chart" uri="{C3380CC4-5D6E-409C-BE32-E72D297353CC}">
              <c16:uniqueId val="{00000000-C05D-124D-90A0-6F71B99A95DE}"/>
            </c:ext>
          </c:extLst>
        </c:ser>
        <c:ser>
          <c:idx val="1"/>
          <c:order val="1"/>
          <c:tx>
            <c:strRef>
              <c:f>'Q15'!$D$4</c:f>
              <c:strCache>
                <c:ptCount val="1"/>
                <c:pt idx="0">
                  <c:v>NSO With No Experience</c:v>
                </c:pt>
              </c:strCache>
            </c:strRef>
          </c:tx>
          <c:invertIfNegative val="0"/>
          <c:cat>
            <c:strRef>
              <c:f>'Q15'!$B$5:$B$9</c:f>
              <c:strCache>
                <c:ptCount val="5"/>
                <c:pt idx="0">
                  <c:v>other</c:v>
                </c:pt>
                <c:pt idx="1">
                  <c:v>Financial support</c:v>
                </c:pt>
                <c:pt idx="2">
                  <c:v>Global training</c:v>
                </c:pt>
                <c:pt idx="3">
                  <c:v>Toolkit</c:v>
                </c:pt>
                <c:pt idx="4">
                  <c:v>Policy and gudelines</c:v>
                </c:pt>
              </c:strCache>
            </c:strRef>
          </c:cat>
          <c:val>
            <c:numRef>
              <c:f>'Q15'!$D$5:$D$9</c:f>
              <c:numCache>
                <c:formatCode>0%</c:formatCode>
                <c:ptCount val="5"/>
                <c:pt idx="0">
                  <c:v>0.33333333333333298</c:v>
                </c:pt>
                <c:pt idx="1">
                  <c:v>0.33333333333333298</c:v>
                </c:pt>
                <c:pt idx="2">
                  <c:v>0.46666666666666701</c:v>
                </c:pt>
                <c:pt idx="3">
                  <c:v>0.266666666666667</c:v>
                </c:pt>
                <c:pt idx="4">
                  <c:v>0.46666666666666701</c:v>
                </c:pt>
              </c:numCache>
            </c:numRef>
          </c:val>
          <c:extLst>
            <c:ext xmlns:c16="http://schemas.microsoft.com/office/drawing/2014/chart" uri="{C3380CC4-5D6E-409C-BE32-E72D297353CC}">
              <c16:uniqueId val="{00000001-C05D-124D-90A0-6F71B99A95DE}"/>
            </c:ext>
          </c:extLst>
        </c:ser>
        <c:dLbls>
          <c:showLegendKey val="0"/>
          <c:showVal val="0"/>
          <c:showCatName val="0"/>
          <c:showSerName val="0"/>
          <c:showPercent val="0"/>
          <c:showBubbleSize val="0"/>
        </c:dLbls>
        <c:gapWidth val="150"/>
        <c:axId val="-1455949840"/>
        <c:axId val="-1455965744"/>
      </c:barChart>
      <c:catAx>
        <c:axId val="-1455949840"/>
        <c:scaling>
          <c:orientation val="minMax"/>
        </c:scaling>
        <c:delete val="0"/>
        <c:axPos val="l"/>
        <c:numFmt formatCode="General" sourceLinked="0"/>
        <c:majorTickMark val="out"/>
        <c:minorTickMark val="none"/>
        <c:tickLblPos val="nextTo"/>
        <c:txPr>
          <a:bodyPr/>
          <a:lstStyle/>
          <a:p>
            <a:pPr>
              <a:defRPr>
                <a:solidFill>
                  <a:schemeClr val="bg1"/>
                </a:solidFill>
              </a:defRPr>
            </a:pPr>
            <a:endParaRPr lang="en-PE"/>
          </a:p>
        </c:txPr>
        <c:crossAx val="-1455965744"/>
        <c:crosses val="autoZero"/>
        <c:auto val="1"/>
        <c:lblAlgn val="ctr"/>
        <c:lblOffset val="100"/>
        <c:noMultiLvlLbl val="0"/>
      </c:catAx>
      <c:valAx>
        <c:axId val="-1455965744"/>
        <c:scaling>
          <c:orientation val="minMax"/>
        </c:scaling>
        <c:delete val="0"/>
        <c:axPos val="b"/>
        <c:majorGridlines/>
        <c:numFmt formatCode="0%" sourceLinked="1"/>
        <c:majorTickMark val="out"/>
        <c:minorTickMark val="none"/>
        <c:tickLblPos val="nextTo"/>
        <c:txPr>
          <a:bodyPr/>
          <a:lstStyle/>
          <a:p>
            <a:pPr>
              <a:defRPr>
                <a:solidFill>
                  <a:schemeClr val="bg1"/>
                </a:solidFill>
              </a:defRPr>
            </a:pPr>
            <a:endParaRPr lang="en-PE"/>
          </a:p>
        </c:txPr>
        <c:crossAx val="-1455949840"/>
        <c:crosses val="autoZero"/>
        <c:crossBetween val="between"/>
      </c:valAx>
    </c:plotArea>
    <c:legend>
      <c:legendPos val="r"/>
      <c:legendEntry>
        <c:idx val="0"/>
        <c:txPr>
          <a:bodyPr/>
          <a:lstStyle/>
          <a:p>
            <a:pPr>
              <a:defRPr>
                <a:solidFill>
                  <a:schemeClr val="bg1"/>
                </a:solidFill>
              </a:defRPr>
            </a:pPr>
            <a:endParaRPr lang="en-PE"/>
          </a:p>
        </c:txPr>
      </c:legendEntry>
      <c:legendEntry>
        <c:idx val="1"/>
        <c:txPr>
          <a:bodyPr/>
          <a:lstStyle/>
          <a:p>
            <a:pPr>
              <a:defRPr>
                <a:solidFill>
                  <a:schemeClr val="bg1"/>
                </a:solidFill>
              </a:defRPr>
            </a:pPr>
            <a:endParaRPr lang="en-PE"/>
          </a:p>
        </c:txPr>
      </c:legendEntry>
      <c:layout>
        <c:manualLayout>
          <c:xMode val="edge"/>
          <c:yMode val="edge"/>
          <c:x val="0.76962969812501802"/>
          <c:y val="0.73960193505627103"/>
          <c:w val="0.21230332603067101"/>
          <c:h val="0.144004977620525"/>
        </c:manualLayout>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Medium" panose="02000503000000020004" pitchFamily="2"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229FBFE-1AF6-B848-8612-E040A05E8B28}" type="datetime1">
              <a:rPr lang="en-US" smtClean="0">
                <a:latin typeface="Helvetica Neue Medium" panose="02000503000000020004" pitchFamily="2" charset="0"/>
              </a:rPr>
              <a:pPr/>
              <a:t>3/8/20</a:t>
            </a:fld>
            <a:endParaRPr lang="en-US" dirty="0">
              <a:latin typeface="Helvetica Neue Medium" panose="02000503000000020004"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dirty="0">
                <a:latin typeface="Helvetica Neue Medium" panose="02000503000000020004" pitchFamily="2" charset="0"/>
              </a:rPr>
              <a:t>© World Scout Bureau Inc. </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65A22D-D942-9C46-99E7-4370FE3232FE}" type="slidenum">
              <a:rPr lang="en-US" smtClean="0">
                <a:latin typeface="Helvetica Neue Medium" panose="02000503000000020004" pitchFamily="2" charset="0"/>
              </a:rPr>
              <a:pPr/>
              <a:t>‹#›</a:t>
            </a:fld>
            <a:endParaRPr lang="en-US" dirty="0">
              <a:latin typeface="Helvetica Neue Medium" panose="02000503000000020004" pitchFamily="2" charset="0"/>
            </a:endParaRPr>
          </a:p>
        </p:txBody>
      </p:sp>
    </p:spTree>
    <p:extLst>
      <p:ext uri="{BB962C8B-B14F-4D97-AF65-F5344CB8AC3E}">
        <p14:creationId xmlns:p14="http://schemas.microsoft.com/office/powerpoint/2010/main" val="405854855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Medium" panose="02000503000000020004" pitchFamily="2"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Medium" panose="02000503000000020004" pitchFamily="2" charset="0"/>
              </a:defRPr>
            </a:lvl1pPr>
          </a:lstStyle>
          <a:p>
            <a:fld id="{4BD6E73F-CE99-B541-A3E3-0916A80BD4BF}" type="datetime1">
              <a:rPr lang="en-US" smtClean="0"/>
              <a:pPr/>
              <a:t>3/8/20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CH" dirty="0"/>
              <a:t>Click to </a:t>
            </a:r>
            <a:r>
              <a:rPr lang="fr-CH" dirty="0" err="1"/>
              <a:t>edit</a:t>
            </a:r>
            <a:r>
              <a:rPr lang="fr-CH" dirty="0"/>
              <a:t> Master </a:t>
            </a:r>
            <a:r>
              <a:rPr lang="fr-CH" dirty="0" err="1"/>
              <a:t>text</a:t>
            </a:r>
            <a:r>
              <a:rPr lang="fr-CH" dirty="0"/>
              <a:t> styles</a:t>
            </a:r>
          </a:p>
          <a:p>
            <a:pPr lvl="1"/>
            <a:r>
              <a:rPr lang="fr-CH" dirty="0"/>
              <a:t>Second </a:t>
            </a:r>
            <a:r>
              <a:rPr lang="fr-CH" dirty="0" err="1"/>
              <a:t>level</a:t>
            </a:r>
            <a:endParaRPr lang="fr-CH" dirty="0"/>
          </a:p>
          <a:p>
            <a:pPr lvl="2"/>
            <a:r>
              <a:rPr lang="fr-CH" dirty="0" err="1"/>
              <a:t>Third</a:t>
            </a:r>
            <a:r>
              <a:rPr lang="fr-CH" dirty="0"/>
              <a:t> </a:t>
            </a:r>
            <a:r>
              <a:rPr lang="fr-CH" dirty="0" err="1"/>
              <a:t>level</a:t>
            </a:r>
            <a:endParaRPr lang="fr-CH" dirty="0"/>
          </a:p>
          <a:p>
            <a:pPr lvl="3"/>
            <a:r>
              <a:rPr lang="fr-CH" dirty="0" err="1"/>
              <a:t>Fourth</a:t>
            </a:r>
            <a:r>
              <a:rPr lang="fr-CH" dirty="0"/>
              <a:t> </a:t>
            </a:r>
            <a:r>
              <a:rPr lang="fr-CH" dirty="0" err="1"/>
              <a:t>level</a:t>
            </a:r>
            <a:endParaRPr lang="fr-CH" dirty="0"/>
          </a:p>
          <a:p>
            <a:pPr lvl="4"/>
            <a:r>
              <a:rPr lang="fr-CH" dirty="0" err="1"/>
              <a:t>Fifth</a:t>
            </a:r>
            <a:r>
              <a:rPr lang="fr-CH" dirty="0"/>
              <a:t> </a:t>
            </a:r>
            <a:r>
              <a:rPr lang="fr-CH" dirty="0" err="1"/>
              <a:t>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Medium" panose="02000503000000020004" pitchFamily="2" charset="0"/>
              </a:defRPr>
            </a:lvl1pPr>
          </a:lstStyle>
          <a:p>
            <a:r>
              <a:rPr lang="en-US" dirty="0"/>
              <a:t>© World Scout Bureau Inc. </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Medium" panose="02000503000000020004" pitchFamily="2" charset="0"/>
              </a:defRPr>
            </a:lvl1pPr>
          </a:lstStyle>
          <a:p>
            <a:fld id="{747A97BE-849C-DB4E-8F24-70A03BAE3CA0}" type="slidenum">
              <a:rPr lang="en-US" smtClean="0"/>
              <a:pPr/>
              <a:t>‹#›</a:t>
            </a:fld>
            <a:endParaRPr lang="en-US" dirty="0"/>
          </a:p>
        </p:txBody>
      </p:sp>
    </p:spTree>
    <p:extLst>
      <p:ext uri="{BB962C8B-B14F-4D97-AF65-F5344CB8AC3E}">
        <p14:creationId xmlns:p14="http://schemas.microsoft.com/office/powerpoint/2010/main" val="1254054639"/>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b="0" i="0" kern="1200">
        <a:solidFill>
          <a:schemeClr val="tx1"/>
        </a:solidFill>
        <a:latin typeface="Helvetica Neue Medium" panose="02000503000000020004" pitchFamily="2" charset="0"/>
        <a:ea typeface="+mn-ea"/>
        <a:cs typeface="+mn-cs"/>
      </a:defRPr>
    </a:lvl1pPr>
    <a:lvl2pPr marL="457200" algn="l" defTabSz="457200" rtl="0" eaLnBrk="1" latinLnBrk="0" hangingPunct="1">
      <a:defRPr sz="1200" b="0" i="0" kern="1200">
        <a:solidFill>
          <a:schemeClr val="tx1"/>
        </a:solidFill>
        <a:latin typeface="Helvetica Neue Medium" panose="02000503000000020004" pitchFamily="2" charset="0"/>
        <a:ea typeface="+mn-ea"/>
        <a:cs typeface="+mn-cs"/>
      </a:defRPr>
    </a:lvl2pPr>
    <a:lvl3pPr marL="914400" algn="l" defTabSz="457200" rtl="0" eaLnBrk="1" latinLnBrk="0" hangingPunct="1">
      <a:defRPr sz="1200" b="0" i="0" kern="1200">
        <a:solidFill>
          <a:schemeClr val="tx1"/>
        </a:solidFill>
        <a:latin typeface="Helvetica Neue Medium" panose="02000503000000020004" pitchFamily="2" charset="0"/>
        <a:ea typeface="+mn-ea"/>
        <a:cs typeface="+mn-cs"/>
      </a:defRPr>
    </a:lvl3pPr>
    <a:lvl4pPr marL="1371600" algn="l" defTabSz="457200" rtl="0" eaLnBrk="1" latinLnBrk="0" hangingPunct="1">
      <a:defRPr sz="1200" b="0" i="0" kern="1200">
        <a:solidFill>
          <a:schemeClr val="tx1"/>
        </a:solidFill>
        <a:latin typeface="Helvetica Neue Medium" panose="02000503000000020004" pitchFamily="2" charset="0"/>
        <a:ea typeface="+mn-ea"/>
        <a:cs typeface="+mn-cs"/>
      </a:defRPr>
    </a:lvl4pPr>
    <a:lvl5pPr marL="1828800" algn="l" defTabSz="457200" rtl="0" eaLnBrk="1" latinLnBrk="0" hangingPunct="1">
      <a:defRPr sz="1200" b="0" i="0" kern="1200">
        <a:solidFill>
          <a:schemeClr val="tx1"/>
        </a:solidFill>
        <a:latin typeface="Helvetica Neue Medium" panose="02000503000000020004" pitchFamily="2"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endParaRPr lang="en-US" dirty="0"/>
          </a:p>
        </p:txBody>
      </p:sp>
      <p:sp>
        <p:nvSpPr>
          <p:cNvPr id="5" name="Slide Number Placeholder 4"/>
          <p:cNvSpPr>
            <a:spLocks noGrp="1"/>
          </p:cNvSpPr>
          <p:nvPr>
            <p:ph type="sldNum" sz="quarter" idx="11"/>
          </p:nvPr>
        </p:nvSpPr>
        <p:spPr/>
        <p:txBody>
          <a:bodyPr/>
          <a:lstStyle/>
          <a:p>
            <a:fld id="{747A97BE-849C-DB4E-8F24-70A03BAE3CA0}" type="slidenum">
              <a:rPr lang="en-US" smtClean="0"/>
              <a:pPr/>
              <a:t>1</a:t>
            </a:fld>
            <a:endParaRPr lang="en-US" dirty="0"/>
          </a:p>
        </p:txBody>
      </p:sp>
    </p:spTree>
    <p:extLst>
      <p:ext uri="{BB962C8B-B14F-4D97-AF65-F5344CB8AC3E}">
        <p14:creationId xmlns:p14="http://schemas.microsoft.com/office/powerpoint/2010/main" val="1611014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GB" b="0" dirty="0"/>
              <a:t>At the 39th World Scout Conference ,  Resolution 17/11 was passed</a:t>
            </a:r>
            <a:endParaRPr lang="en-US" dirty="0"/>
          </a:p>
          <a:p>
            <a:pPr marL="628650" lvl="1" indent="-171450">
              <a:buFont typeface="Arial" charset="0"/>
              <a:buChar char="•"/>
            </a:pPr>
            <a:r>
              <a:rPr lang="en-GB" b="0" dirty="0"/>
              <a:t>Urges all NSOs to respond urgently to any national/international emergency </a:t>
            </a:r>
          </a:p>
          <a:p>
            <a:pPr marL="628650" lvl="1" indent="-171450">
              <a:buFont typeface="Arial" charset="0"/>
              <a:buChar char="•"/>
            </a:pPr>
            <a:r>
              <a:rPr lang="en-GB" dirty="0"/>
              <a:t>E</a:t>
            </a:r>
            <a:r>
              <a:rPr lang="en-GB" b="0" dirty="0"/>
              <a:t>ncourages the WSB to work in partnership with aid agencies to provide coordination, technical and professional support to NSOs.</a:t>
            </a:r>
          </a:p>
          <a:p>
            <a:pPr marL="457200" lvl="1" indent="0">
              <a:buFont typeface="Arial" charset="0"/>
              <a:buNone/>
            </a:pPr>
            <a:endParaRPr lang="en-GB" b="0" dirty="0"/>
          </a:p>
          <a:p>
            <a:pPr marL="457200" lvl="1" indent="0">
              <a:buFont typeface="Arial" charset="0"/>
              <a:buNone/>
            </a:pPr>
            <a:r>
              <a:rPr lang="en-US" dirty="0"/>
              <a:t>That resolution is the basis for ongoing work in the field of humanitarian action in Scouting</a:t>
            </a: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10</a:t>
            </a:fld>
            <a:endParaRPr lang="en-US"/>
          </a:p>
        </p:txBody>
      </p:sp>
    </p:spTree>
    <p:extLst>
      <p:ext uri="{BB962C8B-B14F-4D97-AF65-F5344CB8AC3E}">
        <p14:creationId xmlns:p14="http://schemas.microsoft.com/office/powerpoint/2010/main" val="67674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Resolution 2011-17 and related Scouting’s initiatives is in response to what is happening in the world presently</a:t>
            </a:r>
          </a:p>
          <a:p>
            <a:r>
              <a:rPr lang="en-US" dirty="0"/>
              <a:t>Over the last 40 years, disasters</a:t>
            </a:r>
            <a:r>
              <a:rPr lang="en-US" baseline="0" dirty="0"/>
              <a:t> increased in frequency, intensity and destructiveness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Climate change, conflict, urbanization</a:t>
            </a:r>
            <a:r>
              <a:rPr lang="en-US" baseline="0" dirty="0"/>
              <a:t> and l</a:t>
            </a:r>
            <a:r>
              <a:rPr lang="en-US" dirty="0"/>
              <a:t>arge scale migration among other forces, are increasing vulnerability and exacerbating the impact and intensity of natural disasters</a:t>
            </a: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number of people affected by disaster doubled, from 102 million in 2015 to 204 million in 2016.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total damage also increased from US$90 billion in 2015 to $147 billion in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t>Food security is likely to deteriorate into 2018 in northeast Nigeria, Somalia, South Sudan, Ethiopia and Yemen.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Massive increase of IDPs recorded in CAR, Congo, DRC, Iraq, Mali, and Somalia throughout the year is likely to continue rising into 2018.</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Number of people in need of protection assistance is likely to increase in 2018 in DRC, Iraq, Libya, Mali, South Sudan, Sudan, and among the </a:t>
            </a:r>
            <a:r>
              <a:rPr lang="en-US" dirty="0" err="1"/>
              <a:t>Rohingya</a:t>
            </a:r>
            <a:r>
              <a:rPr lang="en-US" dirty="0"/>
              <a:t> population.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The world is changing rapidly and we are currently adapting as a society faced with multiple global humanitarian challenges. </a:t>
            </a: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11</a:t>
            </a:fld>
            <a:endParaRPr lang="en-US"/>
          </a:p>
        </p:txBody>
      </p:sp>
    </p:spTree>
    <p:extLst>
      <p:ext uri="{BB962C8B-B14F-4D97-AF65-F5344CB8AC3E}">
        <p14:creationId xmlns:p14="http://schemas.microsoft.com/office/powerpoint/2010/main" val="1086017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Font typeface="Arial" charset="0"/>
              <a:buChar char="•"/>
            </a:pPr>
            <a:r>
              <a:rPr lang="en-US" dirty="0"/>
              <a:t>Most of the time, initiatives start at Local units level</a:t>
            </a:r>
          </a:p>
          <a:p>
            <a:pPr marL="342900" indent="-342900" algn="l">
              <a:buFont typeface="Arial" charset="0"/>
              <a:buChar char="•"/>
            </a:pPr>
            <a:r>
              <a:rPr lang="en-US" dirty="0"/>
              <a:t>Because of the presence of Scouts in most parts</a:t>
            </a:r>
            <a:r>
              <a:rPr lang="en-US" baseline="0" dirty="0"/>
              <a:t> of the world, they are often the first responders after a disaster or rapid onset humanitarian crisis</a:t>
            </a:r>
            <a:endParaRPr lang="en-US" dirty="0"/>
          </a:p>
          <a:p>
            <a:pPr marL="342900" indent="-342900" algn="l">
              <a:buFont typeface="Arial" charset="0"/>
              <a:buChar cha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More and more NSOs are taking an institutional approach to humanitarian action and provide</a:t>
            </a:r>
            <a:r>
              <a:rPr lang="en-US" baseline="0" dirty="0"/>
              <a:t> coordination of local initiatives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At least 40 NSOs have been actively involved </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They are active in all phases of the disaster management cycle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Some examples of recent humanitarian response by Scouts include: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Scouts of Mexico (earthquake); The Scouts of Nepal (earthquake); The Scouts of Haiti (earthquake, hurricane); The Scouts of Japan (earthquake, tsunami); The Scouts of Liberia (Ebola epidemic); multiple European Scouts Organizations and Associations (refugee crisis); The Scouts of Bangladesh (current refugee crisis) and countless other interventions.</a:t>
            </a:r>
          </a:p>
          <a:p>
            <a:endParaRPr lang="en-US" dirty="0"/>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12</a:t>
            </a:fld>
            <a:endParaRPr lang="en-US"/>
          </a:p>
        </p:txBody>
      </p:sp>
    </p:spTree>
    <p:extLst>
      <p:ext uri="{BB962C8B-B14F-4D97-AF65-F5344CB8AC3E}">
        <p14:creationId xmlns:p14="http://schemas.microsoft.com/office/powerpoint/2010/main" val="1913997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survey results show the kind of support NSOs expect from the WSB</a:t>
            </a:r>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13</a:t>
            </a:fld>
            <a:endParaRPr lang="en-US"/>
          </a:p>
        </p:txBody>
      </p:sp>
    </p:spTree>
    <p:extLst>
      <p:ext uri="{BB962C8B-B14F-4D97-AF65-F5344CB8AC3E}">
        <p14:creationId xmlns:p14="http://schemas.microsoft.com/office/powerpoint/2010/main" val="2136797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WOSM’s approach to humanitarian action 1</a:t>
            </a:r>
          </a:p>
          <a:p>
            <a:pPr lvl="0" rtl="0"/>
            <a:endParaRPr lang="en-GB" sz="1200" kern="1200" dirty="0">
              <a:solidFill>
                <a:schemeClr val="tx1"/>
              </a:solidFill>
              <a:effectLst/>
              <a:ea typeface="+mn-ea"/>
              <a:cs typeface="+mn-cs"/>
            </a:endParaRPr>
          </a:p>
          <a:p>
            <a:pPr lvl="0" rtl="0"/>
            <a:r>
              <a:rPr lang="en-GB" sz="1200" kern="1200" dirty="0">
                <a:solidFill>
                  <a:schemeClr val="tx1"/>
                </a:solidFill>
                <a:effectLst/>
                <a:ea typeface="+mn-ea"/>
                <a:cs typeface="+mn-cs"/>
              </a:rPr>
              <a:t>First and foremost: Reinforce and promote the life skills already present in the Youth Program to build resilience and decrease vulnerability in local communities.  Consider Disaster Risk Reduction (DRR) as potentially the most effective strategy in Humanitarian Action, adopt a community-based approach to DRR.</a:t>
            </a:r>
          </a:p>
          <a:p>
            <a:pPr lvl="0" rt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Make Scouting accessible to more young people, regardless of their current situation, enabling them to become active citizens creating positive change in their communities, bridging humanitarian and sustainable development initiatives. </a:t>
            </a:r>
          </a:p>
          <a:p>
            <a:pPr lv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With a risk management perspective, support better preparedness of National Scout Organizations for safer, better coordinated and more effective response when necessary.</a:t>
            </a:r>
          </a:p>
          <a:p>
            <a:pPr lv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Develop partnerships with other humanitarian actors to leverage their expertise, particularly during response and recovery, to complement our contribution while positioning Scouting as a key stakeholder in Humanitarian Action.</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14</a:t>
            </a:fld>
            <a:endParaRPr lang="en-US"/>
          </a:p>
        </p:txBody>
      </p:sp>
    </p:spTree>
    <p:extLst>
      <p:ext uri="{BB962C8B-B14F-4D97-AF65-F5344CB8AC3E}">
        <p14:creationId xmlns:p14="http://schemas.microsoft.com/office/powerpoint/2010/main" val="718330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WOSM’s approach to humanitarian action 2</a:t>
            </a:r>
          </a:p>
          <a:p>
            <a:pPr lvl="0"/>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Advocate for non-formal education in emergencies and bring Scouting to young people in humanitarian crisis (refugees, migrants, stateless young people) to facilitate their integration in the host community, build resilience against future disasters and grow Scouting for a Better World.</a:t>
            </a:r>
          </a:p>
          <a:p>
            <a:pPr lvl="0"/>
            <a:endParaRPr lang="en-US" sz="1200" kern="1200" dirty="0">
              <a:solidFill>
                <a:schemeClr val="tx1"/>
              </a:solidFill>
              <a:effectLst/>
              <a:ea typeface="+mn-ea"/>
              <a:cs typeface="+mn-cs"/>
            </a:endParaRPr>
          </a:p>
          <a:p>
            <a:r>
              <a:rPr lang="en-GB" sz="1200" kern="1200" dirty="0">
                <a:solidFill>
                  <a:schemeClr val="tx1"/>
                </a:solidFill>
                <a:effectLst/>
                <a:ea typeface="+mn-ea"/>
                <a:cs typeface="+mn-cs"/>
              </a:rPr>
              <a:t>Streamline WSB’s support to NSOs involved in Humanitarian Action through the Service Model with rapid response and a coordinated approach between NSOs, regional and global support centres. </a:t>
            </a:r>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15</a:t>
            </a:fld>
            <a:endParaRPr lang="en-US"/>
          </a:p>
        </p:txBody>
      </p:sp>
    </p:spTree>
    <p:extLst>
      <p:ext uri="{BB962C8B-B14F-4D97-AF65-F5344CB8AC3E}">
        <p14:creationId xmlns:p14="http://schemas.microsoft.com/office/powerpoint/2010/main" val="3216061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Font typeface="Arial" charset="0"/>
              <a:buNone/>
            </a:pPr>
            <a:r>
              <a:rPr lang="en-US" sz="1200" kern="1200" dirty="0">
                <a:solidFill>
                  <a:schemeClr val="tx1"/>
                </a:solidFill>
                <a:effectLst/>
                <a:ea typeface="+mn-ea"/>
                <a:cs typeface="+mn-cs"/>
              </a:rPr>
              <a:t>WOSM’s Guidelines for Scouts involved in Humanitarian action offers ideas on how to get involved in</a:t>
            </a:r>
            <a:r>
              <a:rPr lang="en-US" sz="1200" kern="1200" baseline="0" dirty="0">
                <a:solidFill>
                  <a:schemeClr val="tx1"/>
                </a:solidFill>
                <a:effectLst/>
                <a:ea typeface="+mn-ea"/>
                <a:cs typeface="+mn-cs"/>
              </a:rPr>
              <a:t> Prevention, </a:t>
            </a:r>
            <a:r>
              <a:rPr lang="en-GB" sz="2600" dirty="0"/>
              <a:t>Mitigation,</a:t>
            </a:r>
            <a:r>
              <a:rPr lang="en-GB" sz="2600" baseline="0" dirty="0"/>
              <a:t> </a:t>
            </a:r>
            <a:r>
              <a:rPr lang="en-GB" sz="2600" dirty="0"/>
              <a:t>Preparedness,</a:t>
            </a:r>
            <a:r>
              <a:rPr lang="en-GB" sz="2600" baseline="0" dirty="0"/>
              <a:t> </a:t>
            </a:r>
            <a:r>
              <a:rPr lang="en-GB" sz="2600" dirty="0"/>
              <a:t>Response,</a:t>
            </a:r>
            <a:r>
              <a:rPr lang="en-GB" sz="2600" baseline="0" dirty="0"/>
              <a:t> </a:t>
            </a:r>
            <a:r>
              <a:rPr lang="en-GB" sz="2600" dirty="0"/>
              <a:t>Recovery while keeping focus on the educational mission of Scouting. </a:t>
            </a:r>
          </a:p>
          <a:p>
            <a:pPr marL="0" indent="0">
              <a:buFont typeface="Arial" charset="0"/>
              <a:buNone/>
            </a:pPr>
            <a:endParaRPr lang="en-US" sz="1200" kern="1200" dirty="0">
              <a:solidFill>
                <a:schemeClr val="tx1"/>
              </a:solidFill>
              <a:effectLst/>
              <a:ea typeface="+mn-ea"/>
              <a:cs typeface="+mn-cs"/>
            </a:endParaRPr>
          </a:p>
          <a:p>
            <a:pPr marL="0" indent="0">
              <a:buFont typeface="Arial" charset="0"/>
              <a:buNone/>
            </a:pPr>
            <a:r>
              <a:rPr lang="en-US" sz="1200" kern="1200" dirty="0">
                <a:solidFill>
                  <a:schemeClr val="tx1"/>
                </a:solidFill>
                <a:effectLst/>
                <a:ea typeface="+mn-ea"/>
                <a:cs typeface="+mn-cs"/>
              </a:rPr>
              <a:t>The guidelines highlights:</a:t>
            </a:r>
            <a:r>
              <a:rPr lang="en-US" sz="1200" kern="1200" baseline="0" dirty="0">
                <a:solidFill>
                  <a:schemeClr val="tx1"/>
                </a:solidFill>
                <a:effectLst/>
                <a:ea typeface="+mn-ea"/>
                <a:cs typeface="+mn-cs"/>
              </a:rPr>
              <a:t> </a:t>
            </a:r>
            <a:endParaRPr lang="en-US" sz="1200" kern="1200" dirty="0">
              <a:solidFill>
                <a:schemeClr val="tx1"/>
              </a:solidFill>
              <a:effectLst/>
              <a:ea typeface="+mn-ea"/>
              <a:cs typeface="+mn-cs"/>
            </a:endParaRPr>
          </a:p>
          <a:p>
            <a:pPr marL="171450" indent="-171450">
              <a:buFont typeface="Arial" charset="0"/>
              <a:buChar char="•"/>
            </a:pPr>
            <a:r>
              <a:rPr lang="en-US" sz="1200" kern="1200" dirty="0">
                <a:solidFill>
                  <a:schemeClr val="tx1"/>
                </a:solidFill>
                <a:effectLst/>
                <a:ea typeface="+mn-ea"/>
                <a:cs typeface="+mn-cs"/>
              </a:rPr>
              <a:t>the need to </a:t>
            </a:r>
            <a:r>
              <a:rPr lang="en-US" sz="1200" kern="1200" dirty="0" err="1">
                <a:solidFill>
                  <a:schemeClr val="tx1"/>
                </a:solidFill>
                <a:effectLst/>
                <a:ea typeface="+mn-ea"/>
                <a:cs typeface="+mn-cs"/>
              </a:rPr>
              <a:t>recognise</a:t>
            </a:r>
            <a:r>
              <a:rPr lang="en-US" sz="1200" kern="1200" dirty="0">
                <a:solidFill>
                  <a:schemeClr val="tx1"/>
                </a:solidFill>
                <a:effectLst/>
                <a:ea typeface="+mn-ea"/>
                <a:cs typeface="+mn-cs"/>
              </a:rPr>
              <a:t> and promote the Humanitarian Action happening within the Youth Program</a:t>
            </a:r>
            <a:r>
              <a:rPr lang="en-US" dirty="0">
                <a:effectLst/>
              </a:rPr>
              <a:t> </a:t>
            </a:r>
          </a:p>
          <a:p>
            <a:pPr marL="171450" indent="-171450">
              <a:buFont typeface="Arial" charset="0"/>
              <a:buChar char="•"/>
            </a:pPr>
            <a:r>
              <a:rPr lang="en-US" sz="1200" kern="1200" dirty="0">
                <a:solidFill>
                  <a:schemeClr val="tx1"/>
                </a:solidFill>
                <a:effectLst/>
                <a:ea typeface="+mn-ea"/>
                <a:cs typeface="+mn-cs"/>
              </a:rPr>
              <a:t>NSOs/NSAs are essentially building resilience and reducing vulnerability in the local communities. Prevention and mitigation are intrinsically linked to the educational mission of Scouting</a:t>
            </a:r>
            <a:r>
              <a:rPr lang="en-US" dirty="0">
                <a:effectLst/>
              </a:rPr>
              <a:t> </a:t>
            </a:r>
          </a:p>
          <a:p>
            <a:pPr marL="171450" indent="-171450">
              <a:buFont typeface="Arial" charset="0"/>
              <a:buChar char="•"/>
            </a:pPr>
            <a:r>
              <a:rPr lang="en-US" sz="1200" kern="1200" dirty="0">
                <a:solidFill>
                  <a:schemeClr val="tx1"/>
                </a:solidFill>
                <a:effectLst/>
                <a:ea typeface="+mn-ea"/>
                <a:cs typeface="+mn-cs"/>
              </a:rPr>
              <a:t>need for better preparedness </a:t>
            </a:r>
          </a:p>
          <a:p>
            <a:pPr marL="171450" indent="-171450">
              <a:buFont typeface="Arial" charset="0"/>
              <a:buChar char="•"/>
            </a:pPr>
            <a:r>
              <a:rPr lang="en-US" sz="1200" kern="1200" dirty="0">
                <a:solidFill>
                  <a:schemeClr val="tx1"/>
                </a:solidFill>
                <a:effectLst/>
                <a:ea typeface="+mn-ea"/>
                <a:cs typeface="+mn-cs"/>
              </a:rPr>
              <a:t>no role in leading the coordination</a:t>
            </a:r>
            <a:r>
              <a:rPr lang="en-US" sz="1200" kern="1200" baseline="0" dirty="0">
                <a:solidFill>
                  <a:schemeClr val="tx1"/>
                </a:solidFill>
                <a:effectLst/>
                <a:ea typeface="+mn-ea"/>
                <a:cs typeface="+mn-cs"/>
              </a:rPr>
              <a:t> during response</a:t>
            </a:r>
          </a:p>
          <a:p>
            <a:pPr marL="171450" indent="-171450">
              <a:buFont typeface="Arial" charset="0"/>
              <a:buChar char="•"/>
            </a:pPr>
            <a:r>
              <a:rPr lang="en-US" sz="1200" kern="1200" dirty="0">
                <a:solidFill>
                  <a:schemeClr val="tx1"/>
                </a:solidFill>
                <a:effectLst/>
                <a:ea typeface="+mn-ea"/>
                <a:cs typeface="+mn-cs"/>
              </a:rPr>
              <a:t>non-formal education and Scouting can strengthen the coping capacities of young people against future disasters</a:t>
            </a:r>
            <a:r>
              <a:rPr lang="en-US" dirty="0">
                <a:effectLst/>
              </a:rPr>
              <a:t> </a:t>
            </a:r>
          </a:p>
          <a:p>
            <a:pPr marL="171450" indent="-171450">
              <a:buFont typeface="Arial" charset="0"/>
              <a:buChar char="•"/>
            </a:pPr>
            <a:r>
              <a:rPr lang="en-US" sz="1200" kern="1200" dirty="0">
                <a:solidFill>
                  <a:schemeClr val="tx1"/>
                </a:solidFill>
                <a:effectLst/>
                <a:ea typeface="+mn-ea"/>
                <a:cs typeface="+mn-cs"/>
              </a:rPr>
              <a:t>Scouting: key stakeholder in Humanitarian Action</a:t>
            </a:r>
            <a:r>
              <a:rPr lang="en-US" dirty="0">
                <a:effectLst/>
              </a:rPr>
              <a:t> </a:t>
            </a:r>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16</a:t>
            </a:fld>
            <a:endParaRPr lang="en-US"/>
          </a:p>
        </p:txBody>
      </p:sp>
    </p:spTree>
    <p:extLst>
      <p:ext uri="{BB962C8B-B14F-4D97-AF65-F5344CB8AC3E}">
        <p14:creationId xmlns:p14="http://schemas.microsoft.com/office/powerpoint/2010/main" val="1403857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sz="1200" kern="1200" dirty="0">
                <a:solidFill>
                  <a:schemeClr val="tx1"/>
                </a:solidFill>
                <a:effectLst/>
                <a:ea typeface="+mn-ea"/>
                <a:cs typeface="+mn-cs"/>
              </a:rPr>
              <a:t>Youth Program</a:t>
            </a:r>
            <a:endParaRPr lang="en-US" sz="1200" kern="1200" dirty="0">
              <a:solidFill>
                <a:schemeClr val="tx1"/>
              </a:solidFill>
              <a:effectLst/>
              <a:ea typeface="+mn-ea"/>
              <a:cs typeface="+mn-cs"/>
            </a:endParaRPr>
          </a:p>
          <a:p>
            <a:pPr lvl="0"/>
            <a:r>
              <a:rPr lang="en-US" sz="1200" kern="1200" dirty="0">
                <a:solidFill>
                  <a:schemeClr val="tx1"/>
                </a:solidFill>
                <a:effectLst/>
                <a:ea typeface="+mn-ea"/>
                <a:cs typeface="+mn-cs"/>
              </a:rPr>
              <a:t>Develop and implement Disaster Risk reduction and Emergency response actions in Youth </a:t>
            </a:r>
            <a:r>
              <a:rPr lang="en-US" sz="1200" kern="1200" dirty="0" err="1">
                <a:solidFill>
                  <a:schemeClr val="tx1"/>
                </a:solidFill>
                <a:effectLst/>
                <a:ea typeface="+mn-ea"/>
                <a:cs typeface="+mn-cs"/>
              </a:rPr>
              <a:t>Programme</a:t>
            </a:r>
            <a:endParaRPr lang="en-US"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ea typeface="+mn-ea"/>
                <a:cs typeface="+mn-cs"/>
              </a:rPr>
              <a:t>Develop </a:t>
            </a:r>
            <a:r>
              <a:rPr lang="en-US" sz="1200" kern="1200" dirty="0">
                <a:solidFill>
                  <a:schemeClr val="tx1"/>
                </a:solidFill>
                <a:effectLst/>
                <a:ea typeface="+mn-ea"/>
                <a:cs typeface="+mn-cs"/>
              </a:rPr>
              <a:t>a toolkit to help NSO integrate humanitarian action in the Youth </a:t>
            </a:r>
            <a:r>
              <a:rPr lang="en-US" sz="1200" kern="1200" dirty="0" err="1">
                <a:solidFill>
                  <a:schemeClr val="tx1"/>
                </a:solidFill>
                <a:effectLst/>
                <a:ea typeface="+mn-ea"/>
                <a:cs typeface="+mn-cs"/>
              </a:rPr>
              <a:t>Programme</a:t>
            </a:r>
            <a:endParaRPr lang="en-GB" sz="1200" kern="1200" dirty="0">
              <a:solidFill>
                <a:schemeClr val="tx1"/>
              </a:solidFill>
              <a:effectLst/>
              <a:ea typeface="+mn-ea"/>
              <a:cs typeface="+mn-cs"/>
            </a:endParaRPr>
          </a:p>
          <a:p>
            <a:pPr lvl="0"/>
            <a:r>
              <a:rPr lang="en-GB" sz="1200" kern="1200" dirty="0">
                <a:solidFill>
                  <a:schemeClr val="tx1"/>
                </a:solidFill>
                <a:effectLst/>
                <a:ea typeface="+mn-ea"/>
                <a:cs typeface="+mn-cs"/>
              </a:rPr>
              <a:t>Continue to collect and share best practices</a:t>
            </a:r>
          </a:p>
          <a:p>
            <a:pPr lvl="0"/>
            <a:r>
              <a:rPr lang="en-GB" sz="1200" kern="1200" dirty="0">
                <a:solidFill>
                  <a:schemeClr val="tx1"/>
                </a:solidFill>
                <a:effectLst/>
                <a:ea typeface="+mn-ea"/>
                <a:cs typeface="+mn-cs"/>
              </a:rPr>
              <a:t>Support NSOs to ensure their youth programmes encourage young people to actively and safely respond in emergency situations in their communities.</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sz="2000" kern="1200" dirty="0">
              <a:solidFill>
                <a:schemeClr val="tx1"/>
              </a:solidFill>
              <a:effectLst/>
              <a:ea typeface="+mn-ea"/>
              <a:cs typeface="+mn-cs"/>
            </a:endParaRPr>
          </a:p>
          <a:p>
            <a:r>
              <a:rPr lang="en-GB" sz="1200" kern="1200" dirty="0">
                <a:solidFill>
                  <a:schemeClr val="tx1"/>
                </a:solidFill>
                <a:effectLst/>
                <a:ea typeface="+mn-ea"/>
                <a:cs typeface="+mn-cs"/>
              </a:rPr>
              <a:t>Preparedness</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Raise awareness on preparedness at all levels of our organisation</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Support NSOs in establishing emergency planning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Support NSOs in capacity building and volunteers training</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dirty="0">
              <a:effectLst/>
            </a:endParaRPr>
          </a:p>
          <a:p>
            <a:r>
              <a:rPr lang="en-GB" sz="1200" kern="1200" dirty="0">
                <a:solidFill>
                  <a:schemeClr val="tx1"/>
                </a:solidFill>
                <a:effectLst/>
                <a:ea typeface="+mn-ea"/>
                <a:cs typeface="+mn-cs"/>
              </a:rPr>
              <a:t>Response</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Support NSOs in volunteers mobilization and coordination for safe interventions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Encourage partnership with specialised humanitarian actors during response  </a:t>
            </a:r>
          </a:p>
          <a:p>
            <a:pPr lvl="0"/>
            <a:r>
              <a:rPr lang="en-GB" sz="1200" kern="1200" dirty="0">
                <a:solidFill>
                  <a:schemeClr val="tx1"/>
                </a:solidFill>
                <a:effectLst/>
                <a:ea typeface="+mn-ea"/>
                <a:cs typeface="+mn-cs"/>
              </a:rPr>
              <a:t>Establish response mechanism and volunteers network at all levels</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sz="2000" kern="1200" dirty="0">
              <a:solidFill>
                <a:schemeClr val="tx1"/>
              </a:solidFill>
              <a:effectLst/>
              <a:ea typeface="+mn-ea"/>
              <a:cs typeface="+mn-cs"/>
            </a:endParaRPr>
          </a:p>
          <a:p>
            <a:r>
              <a:rPr lang="en-GB" sz="1200" kern="1200" dirty="0">
                <a:solidFill>
                  <a:schemeClr val="tx1"/>
                </a:solidFill>
                <a:effectLst/>
                <a:ea typeface="+mn-ea"/>
                <a:cs typeface="+mn-cs"/>
              </a:rPr>
              <a:t>Scouting in humanitarian settings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Deliver Scouting to young people affected by natural or human-induced disasters by supporting NSOs </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Investigating possible programmes and partnerships to assist people who are seeking refuge from natural or human induced disasters and integrating them into the host community through Scouting</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Encouraging NSOs to commit to recognise stateless people or people affected by natural or human induced disasters and include them in all aspects of Scouting</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Advocate for and ensure education (our mission) is given priority in humanitarian crises</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endParaRPr lang="en-US" sz="2000" kern="1200" dirty="0">
              <a:solidFill>
                <a:schemeClr val="tx1"/>
              </a:solidFill>
              <a:effectLst/>
              <a:ea typeface="+mn-ea"/>
              <a:cs typeface="+mn-cs"/>
            </a:endParaRPr>
          </a:p>
          <a:p>
            <a:r>
              <a:rPr lang="en-GB" sz="1200" kern="1200" dirty="0">
                <a:solidFill>
                  <a:schemeClr val="tx1"/>
                </a:solidFill>
                <a:effectLst/>
                <a:ea typeface="+mn-ea"/>
                <a:cs typeface="+mn-cs"/>
              </a:rPr>
              <a:t>Partnerships</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Develop global strategic partnerships</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Fundraising</a:t>
            </a:r>
            <a:endParaRPr lang="en-US" sz="1200" kern="1200" dirty="0">
              <a:solidFill>
                <a:schemeClr val="tx1"/>
              </a:solidFill>
              <a:effectLst/>
              <a:ea typeface="+mn-ea"/>
              <a:cs typeface="+mn-cs"/>
            </a:endParaRPr>
          </a:p>
          <a:p>
            <a:pPr lvl="0"/>
            <a:r>
              <a:rPr lang="en-GB" sz="1200" kern="1200" dirty="0">
                <a:solidFill>
                  <a:schemeClr val="tx1"/>
                </a:solidFill>
                <a:effectLst/>
                <a:ea typeface="+mn-ea"/>
                <a:cs typeface="+mn-cs"/>
              </a:rPr>
              <a:t>Facilitate national partnerships</a:t>
            </a:r>
            <a:endParaRPr lang="en-US" sz="1200" kern="1200" dirty="0">
              <a:solidFill>
                <a:schemeClr val="tx1"/>
              </a:solidFill>
              <a:effectLst/>
              <a:ea typeface="+mn-ea"/>
              <a:cs typeface="+mn-cs"/>
            </a:endParaRPr>
          </a:p>
          <a:p>
            <a:pPr lvl="1"/>
            <a:r>
              <a:rPr lang="en-GB" sz="1200" kern="1200" dirty="0">
                <a:solidFill>
                  <a:schemeClr val="tx1"/>
                </a:solidFill>
                <a:effectLst/>
                <a:ea typeface="+mn-ea"/>
                <a:cs typeface="+mn-cs"/>
              </a:rPr>
              <a:t>Ensure visibility of Scouting in Humanitarian Action and send clear message to existing and potential partners about our capacity and unique position as the largest Youth Movement and as key Stakeholder</a:t>
            </a:r>
            <a:endParaRPr lang="en-US" sz="1200" kern="1200" dirty="0">
              <a:solidFill>
                <a:schemeClr val="tx1"/>
              </a:solidFill>
              <a:effectLst/>
              <a:ea typeface="+mn-ea"/>
              <a:cs typeface="+mn-cs"/>
            </a:endParaRPr>
          </a:p>
          <a:p>
            <a:r>
              <a:rPr lang="en-GB" sz="800" kern="1200" dirty="0">
                <a:solidFill>
                  <a:schemeClr val="tx1"/>
                </a:solidFill>
                <a:effectLst/>
                <a:ea typeface="+mn-ea"/>
                <a:cs typeface="+mn-cs"/>
              </a:rPr>
              <a:t> </a:t>
            </a:r>
          </a:p>
          <a:p>
            <a:r>
              <a:rPr lang="en-GB" sz="800" kern="1200" dirty="0">
                <a:solidFill>
                  <a:schemeClr val="tx1"/>
                </a:solidFill>
                <a:effectLst/>
                <a:ea typeface="+mn-ea"/>
                <a:cs typeface="+mn-cs"/>
              </a:rPr>
              <a:t>Coordination</a:t>
            </a:r>
            <a:endParaRPr lang="en-US" sz="2000" kern="1200" dirty="0">
              <a:solidFill>
                <a:schemeClr val="tx1"/>
              </a:solidFill>
              <a:effectLst/>
              <a:ea typeface="+mn-ea"/>
              <a:cs typeface="+mn-cs"/>
            </a:endParaRPr>
          </a:p>
          <a:p>
            <a:pPr lvl="0"/>
            <a:r>
              <a:rPr lang="en-GB" sz="1200" kern="1200" dirty="0">
                <a:solidFill>
                  <a:schemeClr val="tx1"/>
                </a:solidFill>
                <a:effectLst/>
                <a:ea typeface="+mn-ea"/>
                <a:cs typeface="+mn-cs"/>
              </a:rPr>
              <a:t>Streamlining WSB’s support to NSOs engaged in Humanitarian Action during and after emergencies</a:t>
            </a:r>
            <a:endParaRPr lang="en-US" sz="1200" kern="1200" dirty="0">
              <a:solidFill>
                <a:schemeClr val="tx1"/>
              </a:solidFill>
              <a:effectLst/>
              <a:ea typeface="+mn-ea"/>
              <a:cs typeface="+mn-cs"/>
            </a:endParaRP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17</a:t>
            </a:fld>
            <a:endParaRPr lang="en-US"/>
          </a:p>
        </p:txBody>
      </p:sp>
    </p:spTree>
    <p:extLst>
      <p:ext uri="{BB962C8B-B14F-4D97-AF65-F5344CB8AC3E}">
        <p14:creationId xmlns:p14="http://schemas.microsoft.com/office/powerpoint/2010/main" val="1535537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18</a:t>
            </a:fld>
            <a:endParaRPr lang="en-US"/>
          </a:p>
        </p:txBody>
      </p:sp>
    </p:spTree>
    <p:extLst>
      <p:ext uri="{BB962C8B-B14F-4D97-AF65-F5344CB8AC3E}">
        <p14:creationId xmlns:p14="http://schemas.microsoft.com/office/powerpoint/2010/main" val="2810110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MY" sz="1200" b="0" i="0" kern="1200" dirty="0">
                <a:solidFill>
                  <a:schemeClr val="tx1"/>
                </a:solidFill>
                <a:effectLst/>
                <a:latin typeface="Helvetica Neue Medium" panose="02000503000000020004" pitchFamily="2" charset="0"/>
                <a:ea typeface="+mn-ea"/>
                <a:cs typeface="+mn-cs"/>
              </a:rPr>
              <a:t>To seek further support, share feedback, and ask questions related to humanitarian action, contact the World Scout Bureau at </a:t>
            </a:r>
            <a:r>
              <a:rPr lang="en-MY" sz="1200" b="0" i="0" kern="1200" dirty="0" err="1">
                <a:solidFill>
                  <a:schemeClr val="tx1"/>
                </a:solidFill>
                <a:effectLst/>
                <a:latin typeface="Helvetica Neue Medium" panose="02000503000000020004" pitchFamily="2" charset="0"/>
                <a:ea typeface="+mn-ea"/>
                <a:cs typeface="+mn-cs"/>
              </a:rPr>
              <a:t>educationalmethods@scout.org</a:t>
            </a:r>
            <a:r>
              <a:rPr lang="en-MY" sz="1200" b="0" i="0" kern="1200" dirty="0">
                <a:solidFill>
                  <a:schemeClr val="tx1"/>
                </a:solidFill>
                <a:effectLst/>
                <a:latin typeface="Helvetica Neue Medium" panose="02000503000000020004" pitchFamily="2" charset="0"/>
                <a:ea typeface="+mn-ea"/>
                <a:cs typeface="+mn-cs"/>
              </a:rPr>
              <a:t>. </a:t>
            </a:r>
            <a:endParaRPr lang="en-MY" dirty="0">
              <a:effectLst/>
            </a:endParaRPr>
          </a:p>
          <a:p>
            <a:endParaRPr lang="en-MY" sz="1200" kern="1200" dirty="0">
              <a:solidFill>
                <a:schemeClr val="tx1"/>
              </a:solidFill>
              <a:effectLst/>
              <a:latin typeface="+mn-lt"/>
              <a:ea typeface="ＭＳ Ｐゴシック" charset="0"/>
              <a:cs typeface="ＭＳ Ｐゴシック" charset="0"/>
            </a:endParaRPr>
          </a:p>
        </p:txBody>
      </p:sp>
      <p:sp>
        <p:nvSpPr>
          <p:cNvPr id="58371" name="Footer Placeholder 3"/>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r>
              <a:rPr lang="en-US" sz="1200"/>
              <a:t>© World Scout Bureau Inc. </a:t>
            </a:r>
          </a:p>
        </p:txBody>
      </p:sp>
      <p:sp>
        <p:nvSpPr>
          <p:cNvPr id="58372" name="Slide Number Placeholder 4"/>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597CED45-16DD-A247-8780-00BD449BC9DA}" type="slidenum">
              <a:rPr lang="en-US" sz="1200"/>
              <a:pPr eaLnBrk="1" fontAlgn="base" hangingPunct="1">
                <a:spcBef>
                  <a:spcPct val="0"/>
                </a:spcBef>
                <a:spcAft>
                  <a:spcPct val="0"/>
                </a:spcAft>
              </a:pPr>
              <a:t>19</a:t>
            </a:fld>
            <a:endParaRPr lang="en-US" sz="1200"/>
          </a:p>
        </p:txBody>
      </p:sp>
    </p:spTree>
    <p:extLst>
      <p:ext uri="{BB962C8B-B14F-4D97-AF65-F5344CB8AC3E}">
        <p14:creationId xmlns:p14="http://schemas.microsoft.com/office/powerpoint/2010/main" val="2671723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3" name="Notes Placeholder 2"/>
          <p:cNvSpPr>
            <a:spLocks noGrp="1"/>
          </p:cNvSpPr>
          <p:nvPr>
            <p:ph type="body" idx="1"/>
          </p:nvPr>
        </p:nvSpPr>
        <p:spPr/>
        <p:txBody>
          <a:bodyPr>
            <a:normAutofit/>
          </a:bodyPr>
          <a:lstStyle/>
          <a:p>
            <a:pPr eaLnBrk="1" hangingPunct="1">
              <a:defRPr/>
            </a:pPr>
            <a:endParaRPr lang="en-MY"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prstClr val="black"/>
                </a:solidFill>
                <a:effectLst/>
                <a:uLnTx/>
                <a:uFillTx/>
                <a:ea typeface="+mn-ea"/>
                <a:cs typeface="+mn-cs"/>
              </a:rPr>
              <a:t>© World Scout Bureau Inc. </a:t>
            </a: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5A1EFF-6B89-C844-9E16-88A0CCCC1A4B}"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95072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3</a:t>
            </a:fld>
            <a:endParaRPr lang="en-US"/>
          </a:p>
        </p:txBody>
      </p:sp>
    </p:spTree>
    <p:extLst>
      <p:ext uri="{BB962C8B-B14F-4D97-AF65-F5344CB8AC3E}">
        <p14:creationId xmlns:p14="http://schemas.microsoft.com/office/powerpoint/2010/main" val="96624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4</a:t>
            </a:fld>
            <a:endParaRPr lang="en-US"/>
          </a:p>
        </p:txBody>
      </p:sp>
    </p:spTree>
    <p:extLst>
      <p:ext uri="{BB962C8B-B14F-4D97-AF65-F5344CB8AC3E}">
        <p14:creationId xmlns:p14="http://schemas.microsoft.com/office/powerpoint/2010/main" val="17796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Helvetica Neue Medium" panose="02000503000000020004" pitchFamily="2" charset="0"/>
                <a:ea typeface="+mn-ea"/>
                <a:cs typeface="+mn-cs"/>
              </a:rPr>
              <a:t>The objectives of humanitarian action are to save lives, alleviate suffering and maintain human dignity during and in the aftermath of man-made crises and natural disasters.  It also aims to prevent and strengthen preparedness for when such situations occur. Humanitarian action should be guided by the following principles:</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Humanity</a:t>
            </a:r>
            <a:r>
              <a:rPr lang="en-GB" sz="1200" b="0" i="0" kern="1200" dirty="0">
                <a:solidFill>
                  <a:schemeClr val="tx1"/>
                </a:solidFill>
                <a:effectLst/>
                <a:latin typeface="Helvetica Neue Medium" panose="02000503000000020004" pitchFamily="2" charset="0"/>
                <a:ea typeface="+mn-ea"/>
                <a:cs typeface="+mn-cs"/>
              </a:rPr>
              <a:t> refers to the provision of helping other people at all time, wherever the need exists, with the purpose to protect and respect all human beings. </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Impartiality </a:t>
            </a:r>
            <a:r>
              <a:rPr lang="en-GB" sz="1200" b="0" i="0" kern="1200" dirty="0">
                <a:solidFill>
                  <a:schemeClr val="tx1"/>
                </a:solidFill>
                <a:effectLst/>
                <a:latin typeface="Helvetica Neue Medium" panose="02000503000000020004" pitchFamily="2" charset="0"/>
                <a:ea typeface="+mn-ea"/>
                <a:cs typeface="+mn-cs"/>
              </a:rPr>
              <a:t>means without distinction of gender, origin, race or creed.  </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Neutrality</a:t>
            </a:r>
            <a:r>
              <a:rPr lang="en-GB" sz="1200" b="0" i="0" kern="1200" dirty="0">
                <a:solidFill>
                  <a:schemeClr val="tx1"/>
                </a:solidFill>
                <a:effectLst/>
                <a:latin typeface="Helvetica Neue Medium" panose="02000503000000020004" pitchFamily="2" charset="0"/>
                <a:ea typeface="+mn-ea"/>
                <a:cs typeface="+mn-cs"/>
              </a:rPr>
              <a:t> means we do not choose sides or favour any religious or ideological group.</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Independence</a:t>
            </a:r>
            <a:r>
              <a:rPr lang="en-GB" sz="1200" b="0" i="0" kern="1200" dirty="0">
                <a:solidFill>
                  <a:schemeClr val="tx1"/>
                </a:solidFill>
                <a:effectLst/>
                <a:latin typeface="Helvetica Neue Medium" panose="02000503000000020004" pitchFamily="2" charset="0"/>
                <a:ea typeface="+mn-ea"/>
                <a:cs typeface="+mn-cs"/>
              </a:rPr>
              <a:t> refers to the need to be non-political and autonomous from other influences. </a:t>
            </a:r>
            <a:endParaRPr lang="en-US" sz="1200" b="0" i="0" kern="1200" dirty="0">
              <a:solidFill>
                <a:schemeClr val="tx1"/>
              </a:solidFill>
              <a:effectLst/>
              <a:latin typeface="Helvetica Neue Medium" panose="02000503000000020004" pitchFamily="2" charset="0"/>
              <a:ea typeface="+mn-ea"/>
              <a:cs typeface="+mn-cs"/>
            </a:endParaRPr>
          </a:p>
          <a:p>
            <a:endParaRPr lang="en-US" dirty="0"/>
          </a:p>
          <a:p>
            <a:endParaRPr lang="en-US" sz="1200" kern="1200" dirty="0">
              <a:solidFill>
                <a:schemeClr val="tx1"/>
              </a:solidFill>
              <a:effectLst/>
              <a:ea typeface="+mn-ea"/>
              <a:cs typeface="+mn-cs"/>
            </a:endParaRP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5</a:t>
            </a:fld>
            <a:endParaRPr lang="en-US"/>
          </a:p>
        </p:txBody>
      </p:sp>
    </p:spTree>
    <p:extLst>
      <p:ext uri="{BB962C8B-B14F-4D97-AF65-F5344CB8AC3E}">
        <p14:creationId xmlns:p14="http://schemas.microsoft.com/office/powerpoint/2010/main" val="1457903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0" i="0" kern="1200" dirty="0">
                <a:solidFill>
                  <a:schemeClr val="tx1"/>
                </a:solidFill>
                <a:effectLst/>
                <a:latin typeface="Helvetica Neue Medium" panose="02000503000000020004" pitchFamily="2" charset="0"/>
                <a:ea typeface="+mn-ea"/>
                <a:cs typeface="+mn-cs"/>
              </a:rPr>
              <a:t>Scouting has humanitarian values at its core. While Scouting is not a humanitarian organisation, Scouts have been involved in humanitarian action for more than 100 years, simply by following the fundamental Scout principle of </a:t>
            </a:r>
            <a:r>
              <a:rPr lang="en-GB" sz="1200" b="1" i="0" kern="1200" dirty="0">
                <a:solidFill>
                  <a:schemeClr val="tx1"/>
                </a:solidFill>
                <a:effectLst/>
                <a:latin typeface="Helvetica Neue Medium" panose="02000503000000020004" pitchFamily="2" charset="0"/>
                <a:ea typeface="+mn-ea"/>
                <a:cs typeface="+mn-cs"/>
              </a:rPr>
              <a:t>Duty to others. </a:t>
            </a:r>
            <a:endParaRPr lang="en-US" sz="1200" b="0" i="0" kern="1200" dirty="0">
              <a:solidFill>
                <a:schemeClr val="tx1"/>
              </a:solidFill>
              <a:effectLst/>
              <a:latin typeface="Helvetica Neue Medium" panose="02000503000000020004" pitchFamily="2" charset="0"/>
              <a:ea typeface="+mn-ea"/>
              <a:cs typeface="+mn-cs"/>
            </a:endParaRPr>
          </a:p>
          <a:p>
            <a:r>
              <a:rPr lang="en-GB" sz="1200" b="1" i="0" kern="1200" dirty="0">
                <a:solidFill>
                  <a:schemeClr val="tx1"/>
                </a:solidFill>
                <a:effectLst/>
                <a:latin typeface="Helvetica Neue Medium" panose="02000503000000020004" pitchFamily="2" charset="0"/>
                <a:ea typeface="+mn-ea"/>
                <a:cs typeface="+mn-cs"/>
              </a:rPr>
              <a:t> </a:t>
            </a:r>
            <a:endParaRPr lang="en-US" sz="1200" b="0" i="0" kern="1200" dirty="0">
              <a:solidFill>
                <a:schemeClr val="tx1"/>
              </a:solidFill>
              <a:effectLst/>
              <a:latin typeface="Helvetica Neue Medium" panose="02000503000000020004" pitchFamily="2" charset="0"/>
              <a:ea typeface="+mn-ea"/>
              <a:cs typeface="+mn-cs"/>
            </a:endParaRPr>
          </a:p>
          <a:p>
            <a:r>
              <a:rPr lang="en-GB" sz="1200" b="0" i="0" kern="1200" dirty="0">
                <a:solidFill>
                  <a:schemeClr val="tx1"/>
                </a:solidFill>
                <a:effectLst/>
                <a:latin typeface="Helvetica Neue Medium" panose="02000503000000020004" pitchFamily="2" charset="0"/>
                <a:ea typeface="+mn-ea"/>
                <a:cs typeface="+mn-cs"/>
              </a:rPr>
              <a:t>Furthermore, </a:t>
            </a:r>
            <a:r>
              <a:rPr lang="en-GB" sz="1200" b="1" i="0" kern="1200" dirty="0">
                <a:solidFill>
                  <a:schemeClr val="tx1"/>
                </a:solidFill>
                <a:effectLst/>
                <a:latin typeface="Helvetica Neue Medium" panose="02000503000000020004" pitchFamily="2" charset="0"/>
                <a:ea typeface="+mn-ea"/>
                <a:cs typeface="+mn-cs"/>
              </a:rPr>
              <a:t>Prevention and preparedness</a:t>
            </a:r>
            <a:r>
              <a:rPr lang="en-GB" sz="1200" b="0" i="0" kern="1200" dirty="0">
                <a:solidFill>
                  <a:schemeClr val="tx1"/>
                </a:solidFill>
                <a:effectLst/>
                <a:latin typeface="Helvetica Neue Medium" panose="02000503000000020004" pitchFamily="2" charset="0"/>
                <a:ea typeface="+mn-ea"/>
                <a:cs typeface="+mn-cs"/>
              </a:rPr>
              <a:t> are crucial components of humanitarian action. Scouting contributes the most to those areas, through the education of young people, giving them skills for life and enabling them to </a:t>
            </a:r>
            <a:r>
              <a:rPr lang="en-GB" sz="1200" b="1" i="0" kern="1200" dirty="0">
                <a:solidFill>
                  <a:schemeClr val="tx1"/>
                </a:solidFill>
                <a:effectLst/>
                <a:latin typeface="Helvetica Neue Medium" panose="02000503000000020004" pitchFamily="2" charset="0"/>
                <a:ea typeface="+mn-ea"/>
                <a:cs typeface="+mn-cs"/>
              </a:rPr>
              <a:t>be prepared</a:t>
            </a:r>
            <a:r>
              <a:rPr lang="en-GB" sz="1200" b="0" i="0" kern="1200" dirty="0">
                <a:solidFill>
                  <a:schemeClr val="tx1"/>
                </a:solidFill>
                <a:effectLst/>
                <a:latin typeface="Helvetica Neue Medium" panose="02000503000000020004" pitchFamily="2" charset="0"/>
                <a:ea typeface="+mn-ea"/>
                <a:cs typeface="+mn-cs"/>
              </a:rPr>
              <a:t> as active citizens of more resilient communities.</a:t>
            </a:r>
            <a:endParaRPr lang="en-US" sz="1200" b="0" i="0" kern="1200" dirty="0">
              <a:solidFill>
                <a:schemeClr val="tx1"/>
              </a:solidFill>
              <a:effectLst/>
              <a:latin typeface="Helvetica Neue Medium" panose="02000503000000020004" pitchFamily="2" charset="0"/>
              <a:ea typeface="+mn-ea"/>
              <a:cs typeface="+mn-cs"/>
            </a:endParaRPr>
          </a:p>
          <a:p>
            <a:r>
              <a:rPr lang="en-GB" sz="1200" b="0" i="0" kern="1200" dirty="0">
                <a:solidFill>
                  <a:schemeClr val="tx1"/>
                </a:solidFill>
                <a:effectLst/>
                <a:latin typeface="Helvetica Neue Medium" panose="02000503000000020004" pitchFamily="2" charset="0"/>
                <a:ea typeface="+mn-ea"/>
                <a:cs typeface="+mn-cs"/>
              </a:rPr>
              <a:t> </a:t>
            </a:r>
            <a:endParaRPr lang="en-US" sz="1200" b="0" i="0" kern="1200" dirty="0">
              <a:solidFill>
                <a:schemeClr val="tx1"/>
              </a:solidFill>
              <a:effectLst/>
              <a:latin typeface="Helvetica Neue Medium" panose="02000503000000020004" pitchFamily="2" charset="0"/>
              <a:ea typeface="+mn-ea"/>
              <a:cs typeface="+mn-cs"/>
            </a:endParaRPr>
          </a:p>
          <a:p>
            <a:r>
              <a:rPr lang="en-GB" sz="1200" b="0" i="0" kern="1200" dirty="0">
                <a:solidFill>
                  <a:schemeClr val="tx1"/>
                </a:solidFill>
                <a:effectLst/>
                <a:latin typeface="Helvetica Neue Medium" panose="02000503000000020004" pitchFamily="2" charset="0"/>
                <a:ea typeface="+mn-ea"/>
                <a:cs typeface="+mn-cs"/>
              </a:rPr>
              <a:t>Climate change, urbanization, migration, in addition to natural hazards and conflicts have caused more frequent and destructive disasters. Scouts often get involved spontaneously as first responders. Their actions are dictated by the circumstances and guided by Scouting values and skills. Making more resources available and improving their skills is a good way to ensure safer interventions.   </a:t>
            </a:r>
            <a:endParaRPr lang="en-US" sz="1200" b="0" i="0" kern="1200" dirty="0">
              <a:solidFill>
                <a:schemeClr val="tx1"/>
              </a:solidFill>
              <a:effectLst/>
              <a:latin typeface="Helvetica Neue Medium" panose="02000503000000020004" pitchFamily="2" charset="0"/>
              <a:ea typeface="+mn-ea"/>
              <a:cs typeface="+mn-cs"/>
            </a:endParaRPr>
          </a:p>
          <a:p>
            <a:endParaRPr lang="en-GB" sz="1200" kern="1200" dirty="0">
              <a:solidFill>
                <a:schemeClr val="tx1"/>
              </a:solidFill>
              <a:effectLst/>
              <a:ea typeface="+mn-ea"/>
              <a:cs typeface="+mn-cs"/>
            </a:endParaRP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6</a:t>
            </a:fld>
            <a:endParaRPr lang="en-US"/>
          </a:p>
        </p:txBody>
      </p:sp>
    </p:spTree>
    <p:extLst>
      <p:ext uri="{BB962C8B-B14F-4D97-AF65-F5344CB8AC3E}">
        <p14:creationId xmlns:p14="http://schemas.microsoft.com/office/powerpoint/2010/main" val="679744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dirty="0"/>
              <a:t>5 years after Scouting started! The Titanic Disaster in 1912: Scout from England, raising funds for the victims.</a:t>
            </a:r>
          </a:p>
          <a:p>
            <a:pPr marL="0" indent="0">
              <a:buFont typeface="Arial" charset="0"/>
              <a:buNone/>
            </a:pPr>
            <a:r>
              <a:rPr lang="en-US" dirty="0"/>
              <a:t>So, it’s early in the history of our movement that Scouts started to get involved in large scale disasters.</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7</a:t>
            </a:fld>
            <a:endParaRPr lang="en-US"/>
          </a:p>
        </p:txBody>
      </p:sp>
    </p:spTree>
    <p:extLst>
      <p:ext uri="{BB962C8B-B14F-4D97-AF65-F5344CB8AC3E}">
        <p14:creationId xmlns:p14="http://schemas.microsoft.com/office/powerpoint/2010/main" val="846367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ea typeface="+mn-ea"/>
                <a:cs typeface="+mn-cs"/>
              </a:rPr>
              <a:t>In WWI and WWII, there were large scale disaster related organized Scout initiatives </a:t>
            </a:r>
          </a:p>
          <a:p>
            <a:pPr rtl="0" fontAlgn="ctr"/>
            <a:r>
              <a:rPr lang="en-US" sz="1200" kern="1200" dirty="0">
                <a:solidFill>
                  <a:schemeClr val="tx1"/>
                </a:solidFill>
                <a:effectLst/>
                <a:ea typeface="+mn-ea"/>
                <a:cs typeface="+mn-cs"/>
              </a:rPr>
              <a:t>World War I and aftermath, Scouts from Hungary worked in refugee reception </a:t>
            </a:r>
            <a:r>
              <a:rPr lang="en-US" sz="1200" kern="1200" dirty="0" err="1">
                <a:solidFill>
                  <a:schemeClr val="tx1"/>
                </a:solidFill>
                <a:effectLst/>
                <a:ea typeface="+mn-ea"/>
                <a:cs typeface="+mn-cs"/>
              </a:rPr>
              <a:t>centres</a:t>
            </a:r>
            <a:r>
              <a:rPr lang="en-US" sz="1200" kern="1200" dirty="0">
                <a:solidFill>
                  <a:schemeClr val="tx1"/>
                </a:solidFill>
                <a:effectLst/>
                <a:ea typeface="+mn-ea"/>
                <a:cs typeface="+mn-cs"/>
              </a:rPr>
              <a:t> and refugee camps.</a:t>
            </a:r>
          </a:p>
          <a:p>
            <a:pPr rtl="0" fontAlgn="ctr"/>
            <a:r>
              <a:rPr lang="en-US" sz="1200" kern="1200" dirty="0">
                <a:solidFill>
                  <a:schemeClr val="tx1"/>
                </a:solidFill>
                <a:effectLst/>
                <a:ea typeface="+mn-ea"/>
                <a:cs typeface="+mn-cs"/>
              </a:rPr>
              <a:t>During WWII, 53,000 Scouts were trained to undertake National War Service jobs in Britain, serving as Police messengers, firemen, stretcher bearers …</a:t>
            </a:r>
          </a:p>
          <a:p>
            <a:pPr rtl="0" fontAlgn="ctr"/>
            <a:endParaRPr lang="en-US" sz="1200" kern="1200" dirty="0">
              <a:solidFill>
                <a:schemeClr val="tx1"/>
              </a:solidFill>
              <a:effectLst/>
              <a:ea typeface="+mn-ea"/>
              <a:cs typeface="+mn-cs"/>
            </a:endParaRPr>
          </a:p>
          <a:p>
            <a:pPr rtl="0" fontAlgn="ctr"/>
            <a:r>
              <a:rPr lang="en-US" sz="1200" kern="1200" dirty="0">
                <a:solidFill>
                  <a:schemeClr val="tx1"/>
                </a:solidFill>
                <a:effectLst/>
                <a:ea typeface="+mn-ea"/>
                <a:cs typeface="+mn-cs"/>
              </a:rPr>
              <a:t>The Scout International Relief Service was instigated in 1944 for adult Scout Leaders to provide humanitarian assistance in Europe and to deal with the aftermath of conflict.  delivery of food, clothing, water, lighting, sanitation and processed displaced persons The Scouts' International Relief Service was active in refugee and displaced persons' camps in Northwest Europe, Italy, Austria, Yugoslavia, Greece, Cyprus, Syria, Palestine, Egypt and Hong Kong.</a:t>
            </a:r>
          </a:p>
          <a:p>
            <a:pPr rtl="0" fontAlgn="ctr"/>
            <a:endParaRPr lang="en-US" sz="1200" kern="1200" dirty="0">
              <a:solidFill>
                <a:schemeClr val="tx1"/>
              </a:solidFill>
              <a:effectLst/>
              <a:ea typeface="+mn-ea"/>
              <a:cs typeface="+mn-cs"/>
            </a:endParaRPr>
          </a:p>
          <a:p>
            <a:pPr rtl="0" fontAlgn="ctr"/>
            <a:r>
              <a:rPr lang="en-US" sz="1200" kern="1200" dirty="0">
                <a:solidFill>
                  <a:schemeClr val="tx1"/>
                </a:solidFill>
                <a:effectLst/>
                <a:ea typeface="+mn-ea"/>
                <a:cs typeface="+mn-cs"/>
              </a:rPr>
              <a:t>At the 11th International Conference, resolution 14/47 So the Displaced Persons (DP)</a:t>
            </a:r>
            <a:r>
              <a:rPr lang="en-US" sz="1200" kern="1200" baseline="0" dirty="0">
                <a:solidFill>
                  <a:schemeClr val="tx1"/>
                </a:solidFill>
                <a:effectLst/>
                <a:ea typeface="+mn-ea"/>
                <a:cs typeface="+mn-cs"/>
              </a:rPr>
              <a:t> </a:t>
            </a:r>
            <a:r>
              <a:rPr lang="en-US" sz="1200" kern="1200" dirty="0">
                <a:solidFill>
                  <a:schemeClr val="tx1"/>
                </a:solidFill>
                <a:effectLst/>
                <a:ea typeface="+mn-ea"/>
                <a:cs typeface="+mn-cs"/>
              </a:rPr>
              <a:t>Scout Division came into existence. </a:t>
            </a:r>
            <a:r>
              <a:rPr lang="en-US" sz="1200" kern="1200" dirty="0" err="1">
                <a:solidFill>
                  <a:schemeClr val="tx1"/>
                </a:solidFill>
                <a:effectLst/>
                <a:ea typeface="+mn-ea"/>
                <a:cs typeface="+mn-cs"/>
              </a:rPr>
              <a:t>D.P.Scout</a:t>
            </a:r>
            <a:r>
              <a:rPr lang="en-US" sz="1200" kern="1200" dirty="0">
                <a:solidFill>
                  <a:schemeClr val="tx1"/>
                </a:solidFill>
                <a:effectLst/>
                <a:ea typeface="+mn-ea"/>
                <a:cs typeface="+mn-cs"/>
              </a:rPr>
              <a:t> Division of the Boy Scouts International Bureau was active in Austria, Northern Italy and West Germany. The DP Scouts were registered as Scouts by the International Bureau, but had no right to vote in the International Conference.</a:t>
            </a:r>
          </a:p>
          <a:p>
            <a:endParaRPr lang="en-US" dirty="0"/>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8</a:t>
            </a:fld>
            <a:endParaRPr lang="en-US"/>
          </a:p>
        </p:txBody>
      </p:sp>
    </p:spTree>
    <p:extLst>
      <p:ext uri="{BB962C8B-B14F-4D97-AF65-F5344CB8AC3E}">
        <p14:creationId xmlns:p14="http://schemas.microsoft.com/office/powerpoint/2010/main" val="39585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aseline="0" dirty="0"/>
              <a:t>Since 1939, The World Scout Conference has passed several resolutions related to Scouting and humanitarian action</a:t>
            </a:r>
          </a:p>
          <a:p>
            <a:pPr rtl="0" fontAlgn="ctr"/>
            <a:endParaRPr lang="en-MY" sz="1200" kern="1200" dirty="0">
              <a:solidFill>
                <a:schemeClr val="tx1"/>
              </a:solidFill>
              <a:effectLst/>
              <a:ea typeface="+mn-ea"/>
              <a:cs typeface="+mn-cs"/>
            </a:endParaRPr>
          </a:p>
          <a:p>
            <a:pPr marL="0" marR="0" indent="0" algn="l" defTabSz="457200" rtl="0" eaLnBrk="1" fontAlgn="ctr" latinLnBrk="0" hangingPunct="1">
              <a:lnSpc>
                <a:spcPct val="100000"/>
              </a:lnSpc>
              <a:spcBef>
                <a:spcPts val="0"/>
              </a:spcBef>
              <a:spcAft>
                <a:spcPts val="0"/>
              </a:spcAft>
              <a:buClrTx/>
              <a:buSzTx/>
              <a:buFontTx/>
              <a:buNone/>
              <a:tabLst/>
              <a:defRPr/>
            </a:pPr>
            <a:r>
              <a:rPr lang="en-MY" sz="1200" kern="1200" dirty="0">
                <a:solidFill>
                  <a:schemeClr val="tx1"/>
                </a:solidFill>
                <a:effectLst/>
                <a:ea typeface="+mn-ea"/>
                <a:cs typeface="+mn-cs"/>
              </a:rPr>
              <a:t>One resolution</a:t>
            </a:r>
            <a:r>
              <a:rPr lang="en-MY" sz="1200" kern="1200" baseline="0" dirty="0">
                <a:solidFill>
                  <a:schemeClr val="tx1"/>
                </a:solidFill>
                <a:effectLst/>
                <a:ea typeface="+mn-ea"/>
                <a:cs typeface="+mn-cs"/>
              </a:rPr>
              <a:t> u</a:t>
            </a:r>
            <a:r>
              <a:rPr lang="en-MY" sz="1200" kern="1200" dirty="0">
                <a:solidFill>
                  <a:schemeClr val="tx1"/>
                </a:solidFill>
                <a:effectLst/>
                <a:ea typeface="+mn-ea"/>
                <a:cs typeface="+mn-cs"/>
              </a:rPr>
              <a:t>rges every possible courtesy and help be extended to such Scouts and Scouters (forced to leave their native land) by the respective national association, whether the residence is to be temporary or permanent</a:t>
            </a:r>
            <a:r>
              <a:rPr lang="en-MY" sz="1200" kern="1200" baseline="0" dirty="0">
                <a:solidFill>
                  <a:schemeClr val="tx1"/>
                </a:solidFill>
                <a:effectLst/>
                <a:ea typeface="+mn-ea"/>
                <a:cs typeface="+mn-cs"/>
              </a:rPr>
              <a:t> </a:t>
            </a:r>
            <a:r>
              <a:rPr lang="en-MY" sz="1200" kern="1200" dirty="0">
                <a:solidFill>
                  <a:schemeClr val="tx1"/>
                </a:solidFill>
                <a:effectLst/>
                <a:ea typeface="+mn-ea"/>
                <a:cs typeface="+mn-cs"/>
              </a:rPr>
              <a:t>ensure that the aims, methods and principles of Scouting are accepted and practiced</a:t>
            </a:r>
          </a:p>
          <a:p>
            <a:pPr rtl="0" fontAlgn="ctr"/>
            <a:endParaRPr lang="en-MY" sz="1200" kern="1200" dirty="0">
              <a:solidFill>
                <a:schemeClr val="tx1"/>
              </a:solidFill>
              <a:effectLst/>
              <a:ea typeface="+mn-ea"/>
              <a:cs typeface="+mn-cs"/>
            </a:endParaRPr>
          </a:p>
          <a:p>
            <a:pPr rtl="0" fontAlgn="ctr"/>
            <a:r>
              <a:rPr lang="en-MY" sz="1200" kern="1200" dirty="0">
                <a:solidFill>
                  <a:schemeClr val="tx1"/>
                </a:solidFill>
                <a:effectLst/>
                <a:ea typeface="+mn-ea"/>
                <a:cs typeface="+mn-cs"/>
              </a:rPr>
              <a:t>Another one pays tribute to the devoted service rendered by many hundreds of Scout leaders in giving Scout training to boys displaced from their native lands and in maintaining contact between them wherever they may now be living.</a:t>
            </a:r>
          </a:p>
          <a:p>
            <a:endParaRPr lang="en-US" dirty="0"/>
          </a:p>
          <a:p>
            <a:r>
              <a:rPr lang="en-US" dirty="0"/>
              <a:t>In 1969, the resolution on Community</a:t>
            </a:r>
            <a:r>
              <a:rPr lang="en-US" baseline="0" dirty="0"/>
              <a:t> development (</a:t>
            </a:r>
            <a:r>
              <a:rPr lang="en-US" dirty="0"/>
              <a:t>1969-07) includes the following language:</a:t>
            </a:r>
            <a:r>
              <a:rPr lang="en-US" baseline="0" dirty="0"/>
              <a:t> </a:t>
            </a:r>
            <a:r>
              <a:rPr lang="en-US" dirty="0"/>
              <a:t>The need for thorough training for emergency service, the formation of local rescue teams and service squads prepared for such action and of proper liaison in advance with the appropriate authorities.</a:t>
            </a:r>
          </a:p>
        </p:txBody>
      </p:sp>
      <p:sp>
        <p:nvSpPr>
          <p:cNvPr id="4" name="Footer Placeholder 3"/>
          <p:cNvSpPr>
            <a:spLocks noGrp="1"/>
          </p:cNvSpPr>
          <p:nvPr>
            <p:ph type="ftr" sz="quarter" idx="10"/>
          </p:nvPr>
        </p:nvSpPr>
        <p:spPr/>
        <p:txBody>
          <a:bodyPr/>
          <a:lstStyle/>
          <a:p>
            <a:r>
              <a:rPr lang="en-US"/>
              <a:t>© World Scout Bureau Inc. </a:t>
            </a:r>
          </a:p>
        </p:txBody>
      </p:sp>
      <p:sp>
        <p:nvSpPr>
          <p:cNvPr id="5" name="Slide Number Placeholder 4"/>
          <p:cNvSpPr>
            <a:spLocks noGrp="1"/>
          </p:cNvSpPr>
          <p:nvPr>
            <p:ph type="sldNum" sz="quarter" idx="11"/>
          </p:nvPr>
        </p:nvSpPr>
        <p:spPr/>
        <p:txBody>
          <a:bodyPr/>
          <a:lstStyle/>
          <a:p>
            <a:fld id="{747A97BE-849C-DB4E-8F24-70A03BAE3CA0}" type="slidenum">
              <a:rPr lang="en-US" smtClean="0"/>
              <a:pPr/>
              <a:t>9</a:t>
            </a:fld>
            <a:endParaRPr lang="en-US"/>
          </a:p>
        </p:txBody>
      </p:sp>
    </p:spTree>
    <p:extLst>
      <p:ext uri="{BB962C8B-B14F-4D97-AF65-F5344CB8AC3E}">
        <p14:creationId xmlns:p14="http://schemas.microsoft.com/office/powerpoint/2010/main" val="1744377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chemeClr val="bg2">
                <a:tint val="10000"/>
                <a:alpha val="80000"/>
                <a:satMod val="300000"/>
              </a:schemeClr>
            </a:gs>
            <a:gs pos="100000">
              <a:schemeClr val="bg1">
                <a:lumMod val="75000"/>
              </a:schemeClr>
            </a:gs>
          </a:gsLst>
          <a:lin ang="5400000" scaled="1"/>
          <a:tileRect/>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4933950"/>
            <a:ext cx="2133600" cy="208430"/>
          </a:xfrm>
          <a:prstGeom prst="rect">
            <a:avLst/>
          </a:prstGeom>
        </p:spPr>
        <p:txBody>
          <a:bodyPr vert="horz" lIns="91440" tIns="45720" rIns="91440" bIns="45720" rtlCol="0" anchor="ctr"/>
          <a:lstStyle>
            <a:lvl1pPr marL="0" algn="r" defTabSz="914400" rtl="0" eaLnBrk="1" latinLnBrk="0" hangingPunct="1">
              <a:defRPr sz="700" b="0" i="0" kern="1200">
                <a:solidFill>
                  <a:schemeClr val="bg1"/>
                </a:solidFill>
                <a:latin typeface="Helvetica Neue Medium" panose="02000503000000020004" pitchFamily="2" charset="0"/>
                <a:ea typeface="+mn-ea"/>
                <a:cs typeface="+mn-cs"/>
              </a:defRPr>
            </a:lvl1pPr>
          </a:lstStyle>
          <a:p>
            <a:fld id="{5F702A45-47BF-984A-A12C-FE3DF6400C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3" r:id="rId2"/>
    <p:sldLayoutId id="2147483749" r:id="rId3"/>
  </p:sldLayoutIdLst>
  <p:hf hdr="0" dt="0"/>
  <p:txStyles>
    <p:title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p:titleStyle>
    <p:bodyStyle>
      <a:lvl1pPr marL="342900" indent="-342900" algn="l" defTabSz="914400" rtl="0" eaLnBrk="1" latinLnBrk="0" hangingPunct="1">
        <a:spcBef>
          <a:spcPts val="2000"/>
        </a:spcBef>
        <a:buSzPct val="80000"/>
        <a:buFont typeface="Wingdings" pitchFamily="2" charset="2"/>
        <a:buChar char="l"/>
        <a:defRPr sz="1600" b="1" kern="1200" cap="none">
          <a:solidFill>
            <a:schemeClr val="tx1">
              <a:lumMod val="75000"/>
              <a:lumOff val="25000"/>
            </a:schemeClr>
          </a:solidFill>
          <a:effectLst/>
          <a:latin typeface="+mn-lt"/>
          <a:ea typeface="+mn-ea"/>
          <a:cs typeface="+mn-cs"/>
        </a:defRPr>
      </a:lvl1pPr>
      <a:lvl2pPr marL="6858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2pPr>
      <a:lvl3pPr marL="10350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3pPr>
      <a:lvl4pPr marL="1371600" indent="-3365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4pPr>
      <a:lvl5pPr marL="1720850" indent="-349250" algn="l" defTabSz="914400" rtl="0" eaLnBrk="1" latinLnBrk="0" hangingPunct="1">
        <a:spcBef>
          <a:spcPct val="20000"/>
        </a:spcBef>
        <a:buSzPct val="80000"/>
        <a:buFont typeface="Wingdings" pitchFamily="2" charset="2"/>
        <a:buChar char="l"/>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hart" Target="../charts/chart2.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8.png"/><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4933950"/>
            <a:ext cx="2133600" cy="20843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C7567C-AB5D-8D4E-A3A5-58627ECC4F07}" type="slidenum">
              <a:rPr kumimoji="0" lang="es-ES" sz="700" u="none" strike="noStrike" kern="1200" cap="none" spc="0" normalizeH="0" baseline="0" noProof="0">
                <a:ln>
                  <a:noFill/>
                </a:ln>
                <a:solidFill>
                  <a:prstClr val="white"/>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ES" sz="700" u="none" strike="noStrike" kern="1200" cap="none" spc="0" normalizeH="0" baseline="0" noProof="0" dirty="0">
              <a:ln>
                <a:noFill/>
              </a:ln>
              <a:solidFill>
                <a:prstClr val="white"/>
              </a:solidFill>
              <a:effectLst/>
              <a:uLnTx/>
              <a:uFillTx/>
              <a:ea typeface="+mn-ea"/>
              <a:cs typeface="+mn-cs"/>
            </a:endParaRPr>
          </a:p>
        </p:txBody>
      </p:sp>
      <p:pic>
        <p:nvPicPr>
          <p:cNvPr id="23555" name="Picture 5" descr="SCT LIZ 169.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5725" y="-26988"/>
            <a:ext cx="9229725" cy="51911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9896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7392D8-BF56-6B42-849A-76812BC92F53}"/>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539750" y="2931790"/>
            <a:ext cx="2736106" cy="1183735"/>
          </a:xfrm>
          <a:prstGeom prst="rect">
            <a:avLst/>
          </a:prstGeom>
        </p:spPr>
        <p:txBody>
          <a:bodyPr/>
          <a:lstStyle/>
          <a:p>
            <a:pPr algn="l"/>
            <a:r>
              <a:rPr lang="en-US" sz="3600" dirty="0">
                <a:solidFill>
                  <a:schemeClr val="bg1"/>
                </a:solidFill>
                <a:latin typeface="Helvetica Neue Medium" panose="02000503000000020004" pitchFamily="2" charset="0"/>
              </a:rPr>
              <a:t>Resolución </a:t>
            </a:r>
            <a:br>
              <a:rPr lang="en-US" sz="3600" dirty="0">
                <a:solidFill>
                  <a:schemeClr val="bg1"/>
                </a:solidFill>
                <a:latin typeface="Helvetica Neue Medium" panose="02000503000000020004" pitchFamily="2" charset="0"/>
              </a:rPr>
            </a:br>
            <a:r>
              <a:rPr lang="en-US" sz="3600" dirty="0">
                <a:solidFill>
                  <a:schemeClr val="bg1"/>
                </a:solidFill>
                <a:latin typeface="Helvetica Neue Medium" panose="02000503000000020004" pitchFamily="2" charset="0"/>
              </a:rPr>
              <a:t>2011-17</a:t>
            </a:r>
          </a:p>
        </p:txBody>
      </p:sp>
      <p:sp>
        <p:nvSpPr>
          <p:cNvPr id="3" name="Text Placeholder 2"/>
          <p:cNvSpPr>
            <a:spLocks noGrp="1"/>
          </p:cNvSpPr>
          <p:nvPr>
            <p:ph type="body" idx="4294967295"/>
          </p:nvPr>
        </p:nvSpPr>
        <p:spPr>
          <a:xfrm>
            <a:off x="4716462" y="339502"/>
            <a:ext cx="4176713" cy="4623835"/>
          </a:xfrm>
          <a:prstGeom prst="rect">
            <a:avLst/>
          </a:prstGeom>
        </p:spPr>
        <p:txBody>
          <a:bodyPr>
            <a:normAutofit lnSpcReduction="10000"/>
          </a:bodyPr>
          <a:lstStyle/>
          <a:p>
            <a:pPr marL="342900" indent="-342900" algn="l">
              <a:lnSpc>
                <a:spcPct val="120000"/>
              </a:lnSpc>
              <a:buFont typeface="Arial" charset="0"/>
              <a:buChar char="•"/>
            </a:pPr>
            <a:r>
              <a:rPr lang="en-US" sz="1800" b="0" dirty="0">
                <a:solidFill>
                  <a:schemeClr val="bg1"/>
                </a:solidFill>
                <a:latin typeface="Helvetica Neue Medium" panose="02000503000000020004" pitchFamily="2" charset="0"/>
              </a:rPr>
              <a:t>urge a todas las OSN a RESPONDER rápidamente a cualquier emergencia  nacional o internacional</a:t>
            </a:r>
          </a:p>
          <a:p>
            <a:pPr marL="342900" indent="-342900" algn="l">
              <a:lnSpc>
                <a:spcPct val="120000"/>
              </a:lnSpc>
              <a:buFont typeface="Arial" charset="0"/>
              <a:buChar char="•"/>
            </a:pPr>
            <a:r>
              <a:rPr lang="en-US" sz="1800" b="0" dirty="0">
                <a:solidFill>
                  <a:schemeClr val="bg1"/>
                </a:solidFill>
                <a:latin typeface="Helvetica Neue Medium" panose="02000503000000020004" pitchFamily="2" charset="0"/>
              </a:rPr>
              <a:t>mantenerse </a:t>
            </a:r>
            <a:r>
              <a:rPr lang="en-US" sz="1800" dirty="0">
                <a:solidFill>
                  <a:schemeClr val="bg1"/>
                </a:solidFill>
                <a:latin typeface="Helvetica Neue Medium" panose="02000503000000020004" pitchFamily="2" charset="0"/>
              </a:rPr>
              <a:t>Siempre Listos</a:t>
            </a:r>
            <a:r>
              <a:rPr lang="en-US" sz="1800" b="0" dirty="0">
                <a:solidFill>
                  <a:schemeClr val="bg1"/>
                </a:solidFill>
                <a:latin typeface="Helvetica Neue Medium" panose="02000503000000020004" pitchFamily="2" charset="0"/>
              </a:rPr>
              <a:t> para responder </a:t>
            </a:r>
          </a:p>
          <a:p>
            <a:pPr marL="342900" indent="-342900" algn="l">
              <a:lnSpc>
                <a:spcPct val="120000"/>
              </a:lnSpc>
              <a:buFont typeface="Arial" charset="0"/>
              <a:buChar char="•"/>
            </a:pPr>
            <a:r>
              <a:rPr lang="en-US" sz="1800" b="0" dirty="0">
                <a:solidFill>
                  <a:schemeClr val="bg1"/>
                </a:solidFill>
                <a:latin typeface="Helvetica Neue Medium" panose="02000503000000020004" pitchFamily="2" charset="0"/>
              </a:rPr>
              <a:t>alienta a la Oficina Scout Mundial</a:t>
            </a:r>
          </a:p>
          <a:p>
            <a:pPr marL="800100" lvl="1" indent="-342900">
              <a:lnSpc>
                <a:spcPct val="120000"/>
              </a:lnSpc>
              <a:buFont typeface="Arial" charset="0"/>
              <a:buChar char="•"/>
            </a:pPr>
            <a:r>
              <a:rPr lang="en-US" sz="1800" dirty="0">
                <a:solidFill>
                  <a:schemeClr val="bg1"/>
                </a:solidFill>
                <a:latin typeface="Helvetica Neue Medium" panose="02000503000000020004" pitchFamily="2" charset="0"/>
              </a:rPr>
              <a:t>a trabajar en </a:t>
            </a:r>
            <a:r>
              <a:rPr lang="en-US" sz="1800" b="1" dirty="0">
                <a:solidFill>
                  <a:schemeClr val="bg1"/>
                </a:solidFill>
                <a:latin typeface="Helvetica Neue Medium" panose="02000503000000020004" pitchFamily="2" charset="0"/>
              </a:rPr>
              <a:t>Alianzas Estratégicas</a:t>
            </a:r>
            <a:r>
              <a:rPr lang="en-US" sz="1800" dirty="0">
                <a:solidFill>
                  <a:schemeClr val="bg1"/>
                </a:solidFill>
                <a:latin typeface="Helvetica Neue Medium" panose="02000503000000020004" pitchFamily="2" charset="0"/>
              </a:rPr>
              <a:t> con agencias de ayuda</a:t>
            </a:r>
          </a:p>
          <a:p>
            <a:pPr marL="800100" lvl="1" indent="-342900">
              <a:lnSpc>
                <a:spcPct val="120000"/>
              </a:lnSpc>
              <a:buFont typeface="Arial" charset="0"/>
              <a:buChar char="•"/>
            </a:pPr>
            <a:r>
              <a:rPr lang="en-US" sz="1800" dirty="0">
                <a:solidFill>
                  <a:schemeClr val="bg1"/>
                </a:solidFill>
                <a:latin typeface="Helvetica Neue Medium" panose="02000503000000020004" pitchFamily="2" charset="0"/>
              </a:rPr>
              <a:t>proveer </a:t>
            </a:r>
            <a:r>
              <a:rPr lang="en-US" sz="1800" b="1" dirty="0">
                <a:solidFill>
                  <a:schemeClr val="bg1"/>
                </a:solidFill>
                <a:latin typeface="Helvetica Neue Medium" panose="02000503000000020004" pitchFamily="2" charset="0"/>
              </a:rPr>
              <a:t>Coordinación, soporte técnico </a:t>
            </a:r>
            <a:r>
              <a:rPr lang="en-US" sz="1800" dirty="0">
                <a:solidFill>
                  <a:schemeClr val="bg1"/>
                </a:solidFill>
                <a:latin typeface="Helvetica Neue Medium" panose="02000503000000020004" pitchFamily="2" charset="0"/>
              </a:rPr>
              <a:t>y </a:t>
            </a:r>
            <a:r>
              <a:rPr lang="en-US" sz="1800" b="1" dirty="0">
                <a:solidFill>
                  <a:schemeClr val="bg1"/>
                </a:solidFill>
                <a:latin typeface="Helvetica Neue Medium" panose="02000503000000020004" pitchFamily="2" charset="0"/>
              </a:rPr>
              <a:t>profesional </a:t>
            </a:r>
            <a:r>
              <a:rPr lang="en-US" sz="1800" dirty="0">
                <a:solidFill>
                  <a:schemeClr val="bg1"/>
                </a:solidFill>
                <a:latin typeface="Helvetica Neue Medium" panose="02000503000000020004" pitchFamily="2" charset="0"/>
              </a:rPr>
              <a:t>a las OSN</a:t>
            </a:r>
          </a:p>
        </p:txBody>
      </p:sp>
      <p:pic>
        <p:nvPicPr>
          <p:cNvPr id="4" name="Picture 3" descr="SCT_Logo_EN_rgb_co.png">
            <a:extLst>
              <a:ext uri="{FF2B5EF4-FFF2-40B4-BE49-F238E27FC236}">
                <a16:creationId xmlns:a16="http://schemas.microsoft.com/office/drawing/2014/main" id="{FD5B1393-AB5E-AD47-AF04-14280D153CB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1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SCT_Logo_EN_rgb_co.png">
            <a:extLst>
              <a:ext uri="{FF2B5EF4-FFF2-40B4-BE49-F238E27FC236}">
                <a16:creationId xmlns:a16="http://schemas.microsoft.com/office/drawing/2014/main" id="{28129990-6200-974F-A305-05FEFEB268B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Graphic 4">
            <a:extLst>
              <a:ext uri="{FF2B5EF4-FFF2-40B4-BE49-F238E27FC236}">
                <a16:creationId xmlns:a16="http://schemas.microsoft.com/office/drawing/2014/main" id="{960B6574-468B-754E-8A8F-A080E669BA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79712" y="267494"/>
            <a:ext cx="6619009" cy="4675909"/>
          </a:xfrm>
          <a:prstGeom prst="rect">
            <a:avLst/>
          </a:prstGeom>
        </p:spPr>
      </p:pic>
    </p:spTree>
    <p:extLst>
      <p:ext uri="{BB962C8B-B14F-4D97-AF65-F5344CB8AC3E}">
        <p14:creationId xmlns:p14="http://schemas.microsoft.com/office/powerpoint/2010/main" val="86483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B386E23C-B56E-CA4F-A2D4-52EB8C0F489E}"/>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395536" y="915566"/>
            <a:ext cx="8305800" cy="1343656"/>
          </a:xfrm>
          <a:prstGeom prst="rect">
            <a:avLst/>
          </a:prstGeom>
        </p:spPr>
        <p:txBody>
          <a:bodyPr/>
          <a:lstStyle/>
          <a:p>
            <a:pPr algn="l"/>
            <a:r>
              <a:rPr lang="en-US" sz="3600" dirty="0">
                <a:solidFill>
                  <a:schemeClr val="bg1"/>
                </a:solidFill>
                <a:latin typeface="Helvetica Neue Medium" panose="02000503000000020004" pitchFamily="2" charset="0"/>
              </a:rPr>
              <a:t>Respuesta del</a:t>
            </a:r>
            <a:br>
              <a:rPr lang="en-US" sz="3600" dirty="0">
                <a:solidFill>
                  <a:schemeClr val="bg1"/>
                </a:solidFill>
                <a:latin typeface="Helvetica Neue Medium" panose="02000503000000020004" pitchFamily="2" charset="0"/>
              </a:rPr>
            </a:br>
            <a:r>
              <a:rPr lang="en-US" sz="3600" dirty="0">
                <a:solidFill>
                  <a:schemeClr val="bg1"/>
                </a:solidFill>
                <a:latin typeface="Helvetica Neue Medium" panose="02000503000000020004" pitchFamily="2" charset="0"/>
              </a:rPr>
              <a:t>Movimiento Scout</a:t>
            </a:r>
          </a:p>
        </p:txBody>
      </p:sp>
      <p:sp>
        <p:nvSpPr>
          <p:cNvPr id="3" name="Text Placeholder 2"/>
          <p:cNvSpPr>
            <a:spLocks noGrp="1"/>
          </p:cNvSpPr>
          <p:nvPr>
            <p:ph type="body" idx="4294967295"/>
          </p:nvPr>
        </p:nvSpPr>
        <p:spPr>
          <a:xfrm>
            <a:off x="471736" y="2427734"/>
            <a:ext cx="8153400" cy="3028294"/>
          </a:xfrm>
          <a:prstGeom prst="rect">
            <a:avLst/>
          </a:prstGeom>
        </p:spPr>
        <p:txBody>
          <a:bodyPr>
            <a:normAutofit/>
          </a:bodyPr>
          <a:lstStyle/>
          <a:p>
            <a:pPr marL="342900" indent="-342900" algn="l">
              <a:buFont typeface="Arial" charset="0"/>
              <a:buChar char="•"/>
            </a:pPr>
            <a:r>
              <a:rPr lang="en-US" sz="2400" b="0" dirty="0">
                <a:solidFill>
                  <a:schemeClr val="bg1"/>
                </a:solidFill>
                <a:latin typeface="Helvetica Neue Medium" panose="02000503000000020004" pitchFamily="2" charset="0"/>
              </a:rPr>
              <a:t>A nivel local</a:t>
            </a:r>
          </a:p>
          <a:p>
            <a:pPr>
              <a:buFont typeface="Arial" charset="0"/>
              <a:buChar char="•"/>
            </a:pPr>
            <a:r>
              <a:rPr lang="en-US" sz="2400" b="0" dirty="0">
                <a:solidFill>
                  <a:schemeClr val="bg1"/>
                </a:solidFill>
                <a:latin typeface="Helvetica Neue Medium" panose="02000503000000020004" pitchFamily="2" charset="0"/>
              </a:rPr>
              <a:t>A nivel de la OSN</a:t>
            </a:r>
          </a:p>
          <a:p>
            <a:pPr marL="342900" indent="-342900" algn="l">
              <a:buFont typeface="Arial" charset="0"/>
              <a:buChar char="•"/>
            </a:pPr>
            <a:endParaRPr lang="en-US" sz="2800" dirty="0">
              <a:solidFill>
                <a:schemeClr val="bg1"/>
              </a:solidFill>
              <a:latin typeface="Helvetica Neue Medium" panose="02000503000000020004" pitchFamily="2" charset="0"/>
            </a:endParaRPr>
          </a:p>
        </p:txBody>
      </p:sp>
      <p:pic>
        <p:nvPicPr>
          <p:cNvPr id="6" name="Picture 5" descr="SCT_Logo_EN_rgb_co.png">
            <a:extLst>
              <a:ext uri="{FF2B5EF4-FFF2-40B4-BE49-F238E27FC236}">
                <a16:creationId xmlns:a16="http://schemas.microsoft.com/office/drawing/2014/main" id="{01BB70B2-947E-D648-A279-A8A78865D4F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9E880147-FABC-5841-ACF5-82285E6383B2}"/>
              </a:ext>
            </a:extLst>
          </p:cNvPr>
          <p:cNvGrpSpPr/>
          <p:nvPr/>
        </p:nvGrpSpPr>
        <p:grpSpPr>
          <a:xfrm>
            <a:off x="5796136" y="276450"/>
            <a:ext cx="2122140" cy="2072789"/>
            <a:chOff x="2915817" y="1275606"/>
            <a:chExt cx="3096343" cy="3024336"/>
          </a:xfrm>
        </p:grpSpPr>
        <p:grpSp>
          <p:nvGrpSpPr>
            <p:cNvPr id="8" name="Group 7">
              <a:extLst>
                <a:ext uri="{FF2B5EF4-FFF2-40B4-BE49-F238E27FC236}">
                  <a16:creationId xmlns:a16="http://schemas.microsoft.com/office/drawing/2014/main" id="{9C2DDD50-A75B-D445-B94C-333C3F0D1246}"/>
                </a:ext>
              </a:extLst>
            </p:cNvPr>
            <p:cNvGrpSpPr/>
            <p:nvPr/>
          </p:nvGrpSpPr>
          <p:grpSpPr>
            <a:xfrm>
              <a:off x="3321688" y="1667983"/>
              <a:ext cx="2299744" cy="2245497"/>
              <a:chOff x="2617629" y="1749901"/>
              <a:chExt cx="3952876" cy="3948113"/>
            </a:xfrm>
          </p:grpSpPr>
          <p:sp>
            <p:nvSpPr>
              <p:cNvPr id="26" name="Rectangle 7">
                <a:extLst>
                  <a:ext uri="{FF2B5EF4-FFF2-40B4-BE49-F238E27FC236}">
                    <a16:creationId xmlns:a16="http://schemas.microsoft.com/office/drawing/2014/main" id="{49A721EE-149B-4D45-BD89-ED7C82DDB4EA}"/>
                  </a:ext>
                </a:extLst>
              </p:cNvPr>
              <p:cNvSpPr>
                <a:spLocks noChangeArrowheads="1"/>
              </p:cNvSpPr>
              <p:nvPr/>
            </p:nvSpPr>
            <p:spPr bwMode="auto">
              <a:xfrm>
                <a:off x="4498023" y="3726339"/>
                <a:ext cx="179388" cy="1971675"/>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7" name="Rectangle 8">
                <a:extLst>
                  <a:ext uri="{FF2B5EF4-FFF2-40B4-BE49-F238E27FC236}">
                    <a16:creationId xmlns:a16="http://schemas.microsoft.com/office/drawing/2014/main" id="{0B3C0E0C-34F5-CD42-B77C-9AA632819C1B}"/>
                  </a:ext>
                </a:extLst>
              </p:cNvPr>
              <p:cNvSpPr>
                <a:spLocks noChangeArrowheads="1"/>
              </p:cNvSpPr>
              <p:nvPr/>
            </p:nvSpPr>
            <p:spPr bwMode="auto">
              <a:xfrm>
                <a:off x="4498023" y="1749901"/>
                <a:ext cx="179388" cy="1976438"/>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8" name="Rectangle 9">
                <a:extLst>
                  <a:ext uri="{FF2B5EF4-FFF2-40B4-BE49-F238E27FC236}">
                    <a16:creationId xmlns:a16="http://schemas.microsoft.com/office/drawing/2014/main" id="{BFB04350-7BB6-A041-997F-31E22DD56BEA}"/>
                  </a:ext>
                </a:extLst>
              </p:cNvPr>
              <p:cNvSpPr>
                <a:spLocks noChangeArrowheads="1"/>
              </p:cNvSpPr>
              <p:nvPr/>
            </p:nvSpPr>
            <p:spPr bwMode="auto">
              <a:xfrm>
                <a:off x="2617629" y="3634264"/>
                <a:ext cx="1976438" cy="179388"/>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9" name="Rectangle 10">
                <a:extLst>
                  <a:ext uri="{FF2B5EF4-FFF2-40B4-BE49-F238E27FC236}">
                    <a16:creationId xmlns:a16="http://schemas.microsoft.com/office/drawing/2014/main" id="{46C125CD-C79B-6F42-9B66-C5BA4E6E7FB9}"/>
                  </a:ext>
                </a:extLst>
              </p:cNvPr>
              <p:cNvSpPr>
                <a:spLocks noChangeArrowheads="1"/>
              </p:cNvSpPr>
              <p:nvPr/>
            </p:nvSpPr>
            <p:spPr bwMode="auto">
              <a:xfrm>
                <a:off x="4594067" y="3634264"/>
                <a:ext cx="1976438" cy="179388"/>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30" name="Rectangle 15">
                <a:extLst>
                  <a:ext uri="{FF2B5EF4-FFF2-40B4-BE49-F238E27FC236}">
                    <a16:creationId xmlns:a16="http://schemas.microsoft.com/office/drawing/2014/main" id="{CBA47B92-1DD3-DB4D-8C73-51A6351C2872}"/>
                  </a:ext>
                </a:extLst>
              </p:cNvPr>
              <p:cNvSpPr>
                <a:spLocks noChangeArrowheads="1"/>
              </p:cNvSpPr>
              <p:nvPr/>
            </p:nvSpPr>
            <p:spPr bwMode="auto">
              <a:xfrm>
                <a:off x="3829686" y="2966721"/>
                <a:ext cx="1516063" cy="1514475"/>
              </a:xfrm>
              <a:prstGeom prst="rect">
                <a:avLst/>
              </a:prstGeom>
              <a:solidFill>
                <a:srgbClr val="777777"/>
              </a:solidFill>
              <a:ln w="9525" cap="flat" cmpd="sng" algn="ctr">
                <a:solidFill>
                  <a:srgbClr val="606060"/>
                </a:solidFill>
                <a:prstDash val="solid"/>
                <a:round/>
                <a:headEnd type="none" w="med" len="med"/>
                <a:tailEnd type="none" w="med" len="med"/>
              </a:ln>
              <a:effectLst>
                <a:outerShdw blurRad="50800" dist="25400" dir="5400000" algn="ctr" rotWithShape="0">
                  <a:schemeClr val="tx2">
                    <a:alpha val="27000"/>
                  </a:scheme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grpSp>
        <p:grpSp>
          <p:nvGrpSpPr>
            <p:cNvPr id="9" name="Group 8">
              <a:extLst>
                <a:ext uri="{FF2B5EF4-FFF2-40B4-BE49-F238E27FC236}">
                  <a16:creationId xmlns:a16="http://schemas.microsoft.com/office/drawing/2014/main" id="{06380E1D-F9EE-F543-B29C-8954BDAD7C80}"/>
                </a:ext>
              </a:extLst>
            </p:cNvPr>
            <p:cNvGrpSpPr/>
            <p:nvPr/>
          </p:nvGrpSpPr>
          <p:grpSpPr>
            <a:xfrm>
              <a:off x="3390082" y="1275606"/>
              <a:ext cx="2147351" cy="932238"/>
              <a:chOff x="2742248" y="1046516"/>
              <a:chExt cx="3690938" cy="1639094"/>
            </a:xfrm>
          </p:grpSpPr>
          <p:sp>
            <p:nvSpPr>
              <p:cNvPr id="24" name="Freeform 11">
                <a:extLst>
                  <a:ext uri="{FF2B5EF4-FFF2-40B4-BE49-F238E27FC236}">
                    <a16:creationId xmlns:a16="http://schemas.microsoft.com/office/drawing/2014/main" id="{8AAE8D52-5AE5-6C48-8C16-2946E8844235}"/>
                  </a:ext>
                </a:extLst>
              </p:cNvPr>
              <p:cNvSpPr>
                <a:spLocks/>
              </p:cNvSpPr>
              <p:nvPr/>
            </p:nvSpPr>
            <p:spPr bwMode="auto">
              <a:xfrm>
                <a:off x="2742248" y="1046516"/>
                <a:ext cx="3690938" cy="1631950"/>
              </a:xfrm>
              <a:custGeom>
                <a:avLst/>
                <a:gdLst>
                  <a:gd name="T0" fmla="*/ 984 w 984"/>
                  <a:gd name="T1" fmla="*/ 198 h 435"/>
                  <a:gd name="T2" fmla="*/ 747 w 984"/>
                  <a:gd name="T3" fmla="*/ 435 h 435"/>
                  <a:gd name="T4" fmla="*/ 492 w 984"/>
                  <a:gd name="T5" fmla="*/ 335 h 435"/>
                  <a:gd name="T6" fmla="*/ 237 w 984"/>
                  <a:gd name="T7" fmla="*/ 434 h 435"/>
                  <a:gd name="T8" fmla="*/ 0 w 984"/>
                  <a:gd name="T9" fmla="*/ 198 h 435"/>
                  <a:gd name="T10" fmla="*/ 492 w 984"/>
                  <a:gd name="T11" fmla="*/ 0 h 435"/>
                  <a:gd name="T12" fmla="*/ 984 w 984"/>
                  <a:gd name="T13" fmla="*/ 198 h 435"/>
                </a:gdLst>
                <a:ahLst/>
                <a:cxnLst>
                  <a:cxn ang="0">
                    <a:pos x="T0" y="T1"/>
                  </a:cxn>
                  <a:cxn ang="0">
                    <a:pos x="T2" y="T3"/>
                  </a:cxn>
                  <a:cxn ang="0">
                    <a:pos x="T4" y="T5"/>
                  </a:cxn>
                  <a:cxn ang="0">
                    <a:pos x="T6" y="T7"/>
                  </a:cxn>
                  <a:cxn ang="0">
                    <a:pos x="T8" y="T9"/>
                  </a:cxn>
                  <a:cxn ang="0">
                    <a:pos x="T10" y="T11"/>
                  </a:cxn>
                  <a:cxn ang="0">
                    <a:pos x="T12" y="T13"/>
                  </a:cxn>
                </a:cxnLst>
                <a:rect l="0" t="0" r="r" b="b"/>
                <a:pathLst>
                  <a:path w="984" h="435">
                    <a:moveTo>
                      <a:pt x="984" y="198"/>
                    </a:moveTo>
                    <a:cubicBezTo>
                      <a:pt x="747" y="435"/>
                      <a:pt x="747" y="435"/>
                      <a:pt x="747" y="435"/>
                    </a:cubicBezTo>
                    <a:cubicBezTo>
                      <a:pt x="680" y="373"/>
                      <a:pt x="590" y="335"/>
                      <a:pt x="492" y="335"/>
                    </a:cubicBezTo>
                    <a:cubicBezTo>
                      <a:pt x="394" y="335"/>
                      <a:pt x="304" y="373"/>
                      <a:pt x="237" y="434"/>
                    </a:cubicBezTo>
                    <a:cubicBezTo>
                      <a:pt x="0" y="198"/>
                      <a:pt x="0" y="198"/>
                      <a:pt x="0" y="198"/>
                    </a:cubicBezTo>
                    <a:cubicBezTo>
                      <a:pt x="128" y="75"/>
                      <a:pt x="301" y="0"/>
                      <a:pt x="492" y="0"/>
                    </a:cubicBezTo>
                    <a:cubicBezTo>
                      <a:pt x="683" y="0"/>
                      <a:pt x="856" y="76"/>
                      <a:pt x="984" y="198"/>
                    </a:cubicBezTo>
                    <a:close/>
                  </a:path>
                </a:pathLst>
              </a:custGeom>
              <a:solidFill>
                <a:schemeClr val="accent5"/>
              </a:solidFill>
              <a:ln w="9525" cap="flat" cmpd="sng" algn="ctr">
                <a:solidFill>
                  <a:srgbClr val="0195F9"/>
                </a:solidFill>
                <a:prstDash val="solid"/>
                <a:round/>
                <a:headEnd type="none" w="med" len="med"/>
                <a:tailEnd type="none" w="med" len="med"/>
              </a:ln>
              <a:effectLst>
                <a:outerShdw blurRad="38100" dist="25400" dir="5400000" algn="t" rotWithShape="0">
                  <a:srgbClr val="000000">
                    <a:alpha val="26667"/>
                  </a:srgb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5" name="Freeform 16">
                <a:extLst>
                  <a:ext uri="{FF2B5EF4-FFF2-40B4-BE49-F238E27FC236}">
                    <a16:creationId xmlns:a16="http://schemas.microsoft.com/office/drawing/2014/main" id="{ADE2ED69-545C-2D41-B5B1-56759434BB10}"/>
                  </a:ext>
                </a:extLst>
              </p:cNvPr>
              <p:cNvSpPr>
                <a:spLocks/>
              </p:cNvSpPr>
              <p:nvPr/>
            </p:nvSpPr>
            <p:spPr bwMode="auto">
              <a:xfrm>
                <a:off x="3257392" y="1788672"/>
                <a:ext cx="2665413" cy="896938"/>
              </a:xfrm>
              <a:custGeom>
                <a:avLst/>
                <a:gdLst>
                  <a:gd name="T0" fmla="*/ 711 w 711"/>
                  <a:gd name="T1" fmla="*/ 138 h 239"/>
                  <a:gd name="T2" fmla="*/ 610 w 711"/>
                  <a:gd name="T3" fmla="*/ 239 h 239"/>
                  <a:gd name="T4" fmla="*/ 355 w 711"/>
                  <a:gd name="T5" fmla="*/ 139 h 239"/>
                  <a:gd name="T6" fmla="*/ 100 w 711"/>
                  <a:gd name="T7" fmla="*/ 238 h 239"/>
                  <a:gd name="T8" fmla="*/ 0 w 711"/>
                  <a:gd name="T9" fmla="*/ 138 h 239"/>
                  <a:gd name="T10" fmla="*/ 355 w 711"/>
                  <a:gd name="T11" fmla="*/ 0 h 239"/>
                  <a:gd name="T12" fmla="*/ 711 w 711"/>
                  <a:gd name="T13" fmla="*/ 138 h 239"/>
                </a:gdLst>
                <a:ahLst/>
                <a:cxnLst>
                  <a:cxn ang="0">
                    <a:pos x="T0" y="T1"/>
                  </a:cxn>
                  <a:cxn ang="0">
                    <a:pos x="T2" y="T3"/>
                  </a:cxn>
                  <a:cxn ang="0">
                    <a:pos x="T4" y="T5"/>
                  </a:cxn>
                  <a:cxn ang="0">
                    <a:pos x="T6" y="T7"/>
                  </a:cxn>
                  <a:cxn ang="0">
                    <a:pos x="T8" y="T9"/>
                  </a:cxn>
                  <a:cxn ang="0">
                    <a:pos x="T10" y="T11"/>
                  </a:cxn>
                  <a:cxn ang="0">
                    <a:pos x="T12" y="T13"/>
                  </a:cxn>
                </a:cxnLst>
                <a:rect l="0" t="0" r="r" b="b"/>
                <a:pathLst>
                  <a:path w="711" h="239">
                    <a:moveTo>
                      <a:pt x="711" y="138"/>
                    </a:moveTo>
                    <a:cubicBezTo>
                      <a:pt x="610" y="239"/>
                      <a:pt x="610" y="239"/>
                      <a:pt x="610" y="239"/>
                    </a:cubicBezTo>
                    <a:cubicBezTo>
                      <a:pt x="543" y="177"/>
                      <a:pt x="453" y="139"/>
                      <a:pt x="355" y="139"/>
                    </a:cubicBezTo>
                    <a:cubicBezTo>
                      <a:pt x="257" y="139"/>
                      <a:pt x="167" y="177"/>
                      <a:pt x="100" y="238"/>
                    </a:cubicBezTo>
                    <a:cubicBezTo>
                      <a:pt x="0" y="138"/>
                      <a:pt x="0" y="138"/>
                      <a:pt x="0" y="138"/>
                    </a:cubicBezTo>
                    <a:cubicBezTo>
                      <a:pt x="93" y="52"/>
                      <a:pt x="218" y="0"/>
                      <a:pt x="355" y="0"/>
                    </a:cubicBezTo>
                    <a:cubicBezTo>
                      <a:pt x="493" y="0"/>
                      <a:pt x="617" y="52"/>
                      <a:pt x="711" y="138"/>
                    </a:cubicBezTo>
                    <a:close/>
                  </a:path>
                </a:pathLst>
              </a:custGeom>
              <a:gradFill flip="none" rotWithShape="1">
                <a:gsLst>
                  <a:gs pos="0">
                    <a:srgbClr val="01315D">
                      <a:alpha val="28000"/>
                    </a:srgbClr>
                  </a:gs>
                  <a:gs pos="100000">
                    <a:srgbClr val="FFFFFF">
                      <a:alpha val="0"/>
                    </a:srgbClr>
                  </a:gs>
                </a:gsLst>
                <a:lin ang="1080000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grpSp>
          <p:nvGrpSpPr>
            <p:cNvPr id="10" name="Group 9">
              <a:extLst>
                <a:ext uri="{FF2B5EF4-FFF2-40B4-BE49-F238E27FC236}">
                  <a16:creationId xmlns:a16="http://schemas.microsoft.com/office/drawing/2014/main" id="{30C6D6CF-0DAB-2A40-8FDC-664D4DD03179}"/>
                </a:ext>
              </a:extLst>
            </p:cNvPr>
            <p:cNvGrpSpPr/>
            <p:nvPr/>
          </p:nvGrpSpPr>
          <p:grpSpPr>
            <a:xfrm>
              <a:off x="5061322" y="1764141"/>
              <a:ext cx="950838" cy="2068530"/>
              <a:chOff x="5614830" y="1905477"/>
              <a:chExt cx="1634331" cy="3636963"/>
            </a:xfrm>
          </p:grpSpPr>
          <p:sp>
            <p:nvSpPr>
              <p:cNvPr id="22" name="Freeform 12">
                <a:extLst>
                  <a:ext uri="{FF2B5EF4-FFF2-40B4-BE49-F238E27FC236}">
                    <a16:creationId xmlns:a16="http://schemas.microsoft.com/office/drawing/2014/main" id="{61D1AC06-2EBF-6A4C-89CA-604029E7AAFA}"/>
                  </a:ext>
                </a:extLst>
              </p:cNvPr>
              <p:cNvSpPr>
                <a:spLocks/>
              </p:cNvSpPr>
              <p:nvPr/>
            </p:nvSpPr>
            <p:spPr bwMode="auto">
              <a:xfrm>
                <a:off x="5617211" y="1905477"/>
                <a:ext cx="1631950" cy="3636963"/>
              </a:xfrm>
              <a:custGeom>
                <a:avLst/>
                <a:gdLst>
                  <a:gd name="T0" fmla="*/ 435 w 435"/>
                  <a:gd name="T1" fmla="*/ 478 h 970"/>
                  <a:gd name="T2" fmla="*/ 237 w 435"/>
                  <a:gd name="T3" fmla="*/ 970 h 970"/>
                  <a:gd name="T4" fmla="*/ 0 w 435"/>
                  <a:gd name="T5" fmla="*/ 733 h 970"/>
                  <a:gd name="T6" fmla="*/ 100 w 435"/>
                  <a:gd name="T7" fmla="*/ 478 h 970"/>
                  <a:gd name="T8" fmla="*/ 12 w 435"/>
                  <a:gd name="T9" fmla="*/ 237 h 970"/>
                  <a:gd name="T10" fmla="*/ 250 w 435"/>
                  <a:gd name="T11" fmla="*/ 0 h 970"/>
                  <a:gd name="T12" fmla="*/ 435 w 435"/>
                  <a:gd name="T13" fmla="*/ 478 h 970"/>
                </a:gdLst>
                <a:ahLst/>
                <a:cxnLst>
                  <a:cxn ang="0">
                    <a:pos x="T0" y="T1"/>
                  </a:cxn>
                  <a:cxn ang="0">
                    <a:pos x="T2" y="T3"/>
                  </a:cxn>
                  <a:cxn ang="0">
                    <a:pos x="T4" y="T5"/>
                  </a:cxn>
                  <a:cxn ang="0">
                    <a:pos x="T6" y="T7"/>
                  </a:cxn>
                  <a:cxn ang="0">
                    <a:pos x="T8" y="T9"/>
                  </a:cxn>
                  <a:cxn ang="0">
                    <a:pos x="T10" y="T11"/>
                  </a:cxn>
                  <a:cxn ang="0">
                    <a:pos x="T12" y="T13"/>
                  </a:cxn>
                </a:cxnLst>
                <a:rect l="0" t="0" r="r" b="b"/>
                <a:pathLst>
                  <a:path w="435" h="970">
                    <a:moveTo>
                      <a:pt x="435" y="478"/>
                    </a:moveTo>
                    <a:cubicBezTo>
                      <a:pt x="435" y="669"/>
                      <a:pt x="360" y="842"/>
                      <a:pt x="237" y="970"/>
                    </a:cubicBezTo>
                    <a:cubicBezTo>
                      <a:pt x="0" y="733"/>
                      <a:pt x="0" y="733"/>
                      <a:pt x="0" y="733"/>
                    </a:cubicBezTo>
                    <a:cubicBezTo>
                      <a:pt x="62" y="666"/>
                      <a:pt x="100" y="576"/>
                      <a:pt x="100" y="478"/>
                    </a:cubicBezTo>
                    <a:cubicBezTo>
                      <a:pt x="100" y="386"/>
                      <a:pt x="67" y="302"/>
                      <a:pt x="12" y="237"/>
                    </a:cubicBezTo>
                    <a:cubicBezTo>
                      <a:pt x="250" y="0"/>
                      <a:pt x="250" y="0"/>
                      <a:pt x="250" y="0"/>
                    </a:cubicBezTo>
                    <a:cubicBezTo>
                      <a:pt x="365" y="126"/>
                      <a:pt x="435" y="294"/>
                      <a:pt x="435" y="478"/>
                    </a:cubicBezTo>
                    <a:close/>
                  </a:path>
                </a:pathLst>
              </a:custGeom>
              <a:solidFill>
                <a:srgbClr val="C3C300"/>
              </a:solidFill>
              <a:ln w="9525" cap="flat" cmpd="sng" algn="ctr">
                <a:solidFill>
                  <a:srgbClr val="01568F"/>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3" name="Freeform 22">
                <a:extLst>
                  <a:ext uri="{FF2B5EF4-FFF2-40B4-BE49-F238E27FC236}">
                    <a16:creationId xmlns:a16="http://schemas.microsoft.com/office/drawing/2014/main" id="{9DA1FB1A-9789-994F-B4AE-E9A129A7D50F}"/>
                  </a:ext>
                </a:extLst>
              </p:cNvPr>
              <p:cNvSpPr>
                <a:spLocks/>
              </p:cNvSpPr>
              <p:nvPr/>
            </p:nvSpPr>
            <p:spPr bwMode="auto">
              <a:xfrm>
                <a:off x="5614830" y="2404111"/>
                <a:ext cx="946150" cy="2670175"/>
              </a:xfrm>
              <a:custGeom>
                <a:avLst/>
                <a:gdLst>
                  <a:gd name="T0" fmla="*/ 252 w 252"/>
                  <a:gd name="T1" fmla="*/ 356 h 712"/>
                  <a:gd name="T2" fmla="*/ 114 w 252"/>
                  <a:gd name="T3" fmla="*/ 712 h 712"/>
                  <a:gd name="T4" fmla="*/ 0 w 252"/>
                  <a:gd name="T5" fmla="*/ 598 h 712"/>
                  <a:gd name="T6" fmla="*/ 100 w 252"/>
                  <a:gd name="T7" fmla="*/ 343 h 712"/>
                  <a:gd name="T8" fmla="*/ 12 w 252"/>
                  <a:gd name="T9" fmla="*/ 102 h 712"/>
                  <a:gd name="T10" fmla="*/ 114 w 252"/>
                  <a:gd name="T11" fmla="*/ 0 h 712"/>
                  <a:gd name="T12" fmla="*/ 252 w 252"/>
                  <a:gd name="T13" fmla="*/ 356 h 712"/>
                </a:gdLst>
                <a:ahLst/>
                <a:cxnLst>
                  <a:cxn ang="0">
                    <a:pos x="T0" y="T1"/>
                  </a:cxn>
                  <a:cxn ang="0">
                    <a:pos x="T2" y="T3"/>
                  </a:cxn>
                  <a:cxn ang="0">
                    <a:pos x="T4" y="T5"/>
                  </a:cxn>
                  <a:cxn ang="0">
                    <a:pos x="T6" y="T7"/>
                  </a:cxn>
                  <a:cxn ang="0">
                    <a:pos x="T8" y="T9"/>
                  </a:cxn>
                  <a:cxn ang="0">
                    <a:pos x="T10" y="T11"/>
                  </a:cxn>
                  <a:cxn ang="0">
                    <a:pos x="T12" y="T13"/>
                  </a:cxn>
                </a:cxnLst>
                <a:rect l="0" t="0" r="r" b="b"/>
                <a:pathLst>
                  <a:path w="252" h="712">
                    <a:moveTo>
                      <a:pt x="252" y="356"/>
                    </a:moveTo>
                    <a:cubicBezTo>
                      <a:pt x="252" y="493"/>
                      <a:pt x="200" y="618"/>
                      <a:pt x="114" y="712"/>
                    </a:cubicBezTo>
                    <a:cubicBezTo>
                      <a:pt x="0" y="598"/>
                      <a:pt x="0" y="598"/>
                      <a:pt x="0" y="598"/>
                    </a:cubicBezTo>
                    <a:cubicBezTo>
                      <a:pt x="62" y="531"/>
                      <a:pt x="100" y="441"/>
                      <a:pt x="100" y="343"/>
                    </a:cubicBezTo>
                    <a:cubicBezTo>
                      <a:pt x="100" y="251"/>
                      <a:pt x="67" y="167"/>
                      <a:pt x="12" y="102"/>
                    </a:cubicBezTo>
                    <a:cubicBezTo>
                      <a:pt x="114" y="0"/>
                      <a:pt x="114" y="0"/>
                      <a:pt x="114" y="0"/>
                    </a:cubicBezTo>
                    <a:cubicBezTo>
                      <a:pt x="200" y="94"/>
                      <a:pt x="252" y="219"/>
                      <a:pt x="252" y="356"/>
                    </a:cubicBezTo>
                    <a:close/>
                  </a:path>
                </a:pathLst>
              </a:custGeom>
              <a:gradFill flip="none" rotWithShape="1">
                <a:gsLst>
                  <a:gs pos="0">
                    <a:srgbClr val="01315D">
                      <a:alpha val="28000"/>
                    </a:srgbClr>
                  </a:gs>
                  <a:gs pos="100000">
                    <a:srgbClr val="FFFFFF">
                      <a:alpha val="0"/>
                    </a:srgb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grpSp>
          <p:nvGrpSpPr>
            <p:cNvPr id="11" name="Group 10">
              <a:extLst>
                <a:ext uri="{FF2B5EF4-FFF2-40B4-BE49-F238E27FC236}">
                  <a16:creationId xmlns:a16="http://schemas.microsoft.com/office/drawing/2014/main" id="{310DFBC7-6B06-434C-A3F1-AF02BAC2060A}"/>
                </a:ext>
              </a:extLst>
            </p:cNvPr>
            <p:cNvGrpSpPr/>
            <p:nvPr/>
          </p:nvGrpSpPr>
          <p:grpSpPr>
            <a:xfrm>
              <a:off x="3418713" y="3394971"/>
              <a:ext cx="2090090" cy="904971"/>
              <a:chOff x="2791461" y="4772859"/>
              <a:chExt cx="3592513" cy="1591152"/>
            </a:xfrm>
          </p:grpSpPr>
          <p:sp>
            <p:nvSpPr>
              <p:cNvPr id="20" name="Freeform 13">
                <a:extLst>
                  <a:ext uri="{FF2B5EF4-FFF2-40B4-BE49-F238E27FC236}">
                    <a16:creationId xmlns:a16="http://schemas.microsoft.com/office/drawing/2014/main" id="{9E334481-F51D-CC4F-85FB-8DF2060972B8}"/>
                  </a:ext>
                </a:extLst>
              </p:cNvPr>
              <p:cNvSpPr>
                <a:spLocks/>
              </p:cNvSpPr>
              <p:nvPr/>
            </p:nvSpPr>
            <p:spPr bwMode="auto">
              <a:xfrm>
                <a:off x="2791461" y="4778098"/>
                <a:ext cx="3592513" cy="1585913"/>
              </a:xfrm>
              <a:custGeom>
                <a:avLst/>
                <a:gdLst>
                  <a:gd name="T0" fmla="*/ 958 w 958"/>
                  <a:gd name="T1" fmla="*/ 237 h 423"/>
                  <a:gd name="T2" fmla="*/ 479 w 958"/>
                  <a:gd name="T3" fmla="*/ 423 h 423"/>
                  <a:gd name="T4" fmla="*/ 0 w 958"/>
                  <a:gd name="T5" fmla="*/ 238 h 423"/>
                  <a:gd name="T6" fmla="*/ 238 w 958"/>
                  <a:gd name="T7" fmla="*/ 0 h 423"/>
                  <a:gd name="T8" fmla="*/ 479 w 958"/>
                  <a:gd name="T9" fmla="*/ 88 h 423"/>
                  <a:gd name="T10" fmla="*/ 721 w 958"/>
                  <a:gd name="T11" fmla="*/ 0 h 423"/>
                  <a:gd name="T12" fmla="*/ 958 w 958"/>
                  <a:gd name="T13" fmla="*/ 237 h 423"/>
                </a:gdLst>
                <a:ahLst/>
                <a:cxnLst>
                  <a:cxn ang="0">
                    <a:pos x="T0" y="T1"/>
                  </a:cxn>
                  <a:cxn ang="0">
                    <a:pos x="T2" y="T3"/>
                  </a:cxn>
                  <a:cxn ang="0">
                    <a:pos x="T4" y="T5"/>
                  </a:cxn>
                  <a:cxn ang="0">
                    <a:pos x="T6" y="T7"/>
                  </a:cxn>
                  <a:cxn ang="0">
                    <a:pos x="T8" y="T9"/>
                  </a:cxn>
                  <a:cxn ang="0">
                    <a:pos x="T10" y="T11"/>
                  </a:cxn>
                  <a:cxn ang="0">
                    <a:pos x="T12" y="T13"/>
                  </a:cxn>
                </a:cxnLst>
                <a:rect l="0" t="0" r="r" b="b"/>
                <a:pathLst>
                  <a:path w="958" h="423">
                    <a:moveTo>
                      <a:pt x="958" y="237"/>
                    </a:moveTo>
                    <a:cubicBezTo>
                      <a:pt x="832" y="353"/>
                      <a:pt x="663" y="423"/>
                      <a:pt x="479" y="423"/>
                    </a:cubicBezTo>
                    <a:cubicBezTo>
                      <a:pt x="294" y="423"/>
                      <a:pt x="127" y="353"/>
                      <a:pt x="0" y="238"/>
                    </a:cubicBezTo>
                    <a:cubicBezTo>
                      <a:pt x="238" y="0"/>
                      <a:pt x="238" y="0"/>
                      <a:pt x="238" y="0"/>
                    </a:cubicBezTo>
                    <a:cubicBezTo>
                      <a:pt x="303" y="55"/>
                      <a:pt x="387" y="88"/>
                      <a:pt x="479" y="88"/>
                    </a:cubicBezTo>
                    <a:cubicBezTo>
                      <a:pt x="571" y="88"/>
                      <a:pt x="655" y="55"/>
                      <a:pt x="721" y="0"/>
                    </a:cubicBezTo>
                    <a:lnTo>
                      <a:pt x="958" y="237"/>
                    </a:lnTo>
                    <a:close/>
                  </a:path>
                </a:pathLst>
              </a:custGeom>
              <a:solidFill>
                <a:schemeClr val="accent4"/>
              </a:solidFill>
              <a:ln w="9525" cap="flat" cmpd="sng" algn="ctr">
                <a:solidFill>
                  <a:srgbClr val="013253"/>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21" name="Freeform 18">
                <a:extLst>
                  <a:ext uri="{FF2B5EF4-FFF2-40B4-BE49-F238E27FC236}">
                    <a16:creationId xmlns:a16="http://schemas.microsoft.com/office/drawing/2014/main" id="{611B9573-B164-9043-8427-F196C96542B9}"/>
                  </a:ext>
                </a:extLst>
              </p:cNvPr>
              <p:cNvSpPr>
                <a:spLocks/>
              </p:cNvSpPr>
              <p:nvPr/>
            </p:nvSpPr>
            <p:spPr bwMode="auto">
              <a:xfrm>
                <a:off x="3252630" y="4772859"/>
                <a:ext cx="2670175" cy="949325"/>
              </a:xfrm>
              <a:custGeom>
                <a:avLst/>
                <a:gdLst>
                  <a:gd name="T0" fmla="*/ 712 w 712"/>
                  <a:gd name="T1" fmla="*/ 115 h 253"/>
                  <a:gd name="T2" fmla="*/ 356 w 712"/>
                  <a:gd name="T3" fmla="*/ 253 h 253"/>
                  <a:gd name="T4" fmla="*/ 0 w 712"/>
                  <a:gd name="T5" fmla="*/ 115 h 253"/>
                  <a:gd name="T6" fmla="*/ 115 w 712"/>
                  <a:gd name="T7" fmla="*/ 0 h 253"/>
                  <a:gd name="T8" fmla="*/ 356 w 712"/>
                  <a:gd name="T9" fmla="*/ 88 h 253"/>
                  <a:gd name="T10" fmla="*/ 598 w 712"/>
                  <a:gd name="T11" fmla="*/ 0 h 253"/>
                  <a:gd name="T12" fmla="*/ 712 w 712"/>
                  <a:gd name="T13" fmla="*/ 115 h 253"/>
                </a:gdLst>
                <a:ahLst/>
                <a:cxnLst>
                  <a:cxn ang="0">
                    <a:pos x="T0" y="T1"/>
                  </a:cxn>
                  <a:cxn ang="0">
                    <a:pos x="T2" y="T3"/>
                  </a:cxn>
                  <a:cxn ang="0">
                    <a:pos x="T4" y="T5"/>
                  </a:cxn>
                  <a:cxn ang="0">
                    <a:pos x="T6" y="T7"/>
                  </a:cxn>
                  <a:cxn ang="0">
                    <a:pos x="T8" y="T9"/>
                  </a:cxn>
                  <a:cxn ang="0">
                    <a:pos x="T10" y="T11"/>
                  </a:cxn>
                  <a:cxn ang="0">
                    <a:pos x="T12" y="T13"/>
                  </a:cxn>
                </a:cxnLst>
                <a:rect l="0" t="0" r="r" b="b"/>
                <a:pathLst>
                  <a:path w="712" h="253">
                    <a:moveTo>
                      <a:pt x="712" y="115"/>
                    </a:moveTo>
                    <a:cubicBezTo>
                      <a:pt x="618" y="200"/>
                      <a:pt x="493" y="253"/>
                      <a:pt x="356" y="253"/>
                    </a:cubicBezTo>
                    <a:cubicBezTo>
                      <a:pt x="219" y="253"/>
                      <a:pt x="94" y="200"/>
                      <a:pt x="0" y="115"/>
                    </a:cubicBezTo>
                    <a:cubicBezTo>
                      <a:pt x="115" y="0"/>
                      <a:pt x="115" y="0"/>
                      <a:pt x="115" y="0"/>
                    </a:cubicBezTo>
                    <a:cubicBezTo>
                      <a:pt x="180" y="55"/>
                      <a:pt x="264" y="88"/>
                      <a:pt x="356" y="88"/>
                    </a:cubicBezTo>
                    <a:cubicBezTo>
                      <a:pt x="448" y="88"/>
                      <a:pt x="532" y="55"/>
                      <a:pt x="598" y="0"/>
                    </a:cubicBezTo>
                    <a:lnTo>
                      <a:pt x="712" y="115"/>
                    </a:lnTo>
                    <a:close/>
                  </a:path>
                </a:pathLst>
              </a:custGeom>
              <a:gradFill flip="none" rotWithShape="1">
                <a:gsLst>
                  <a:gs pos="0">
                    <a:srgbClr val="000C16">
                      <a:alpha val="34902"/>
                    </a:srgbClr>
                  </a:gs>
                  <a:gs pos="100000">
                    <a:schemeClr val="bg1">
                      <a:alpha val="0"/>
                    </a:schemeClr>
                  </a:gs>
                </a:gsLst>
                <a:lin ang="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grpSp>
          <p:nvGrpSpPr>
            <p:cNvPr id="12" name="Group 11">
              <a:extLst>
                <a:ext uri="{FF2B5EF4-FFF2-40B4-BE49-F238E27FC236}">
                  <a16:creationId xmlns:a16="http://schemas.microsoft.com/office/drawing/2014/main" id="{403CD4F6-78D7-E349-B798-86A07CD9A139}"/>
                </a:ext>
              </a:extLst>
            </p:cNvPr>
            <p:cNvGrpSpPr/>
            <p:nvPr/>
          </p:nvGrpSpPr>
          <p:grpSpPr>
            <a:xfrm>
              <a:off x="2915817" y="1762788"/>
              <a:ext cx="952685" cy="2071239"/>
              <a:chOff x="1927066" y="1903096"/>
              <a:chExt cx="1637506" cy="3641725"/>
            </a:xfrm>
          </p:grpSpPr>
          <p:sp>
            <p:nvSpPr>
              <p:cNvPr id="18" name="Freeform 14">
                <a:extLst>
                  <a:ext uri="{FF2B5EF4-FFF2-40B4-BE49-F238E27FC236}">
                    <a16:creationId xmlns:a16="http://schemas.microsoft.com/office/drawing/2014/main" id="{DA55934A-60E9-D94A-B546-70CC182AF66D}"/>
                  </a:ext>
                </a:extLst>
              </p:cNvPr>
              <p:cNvSpPr>
                <a:spLocks/>
              </p:cNvSpPr>
              <p:nvPr/>
            </p:nvSpPr>
            <p:spPr bwMode="auto">
              <a:xfrm>
                <a:off x="1927066" y="1903096"/>
                <a:ext cx="1630363" cy="3641725"/>
              </a:xfrm>
              <a:custGeom>
                <a:avLst/>
                <a:gdLst>
                  <a:gd name="T0" fmla="*/ 435 w 435"/>
                  <a:gd name="T1" fmla="*/ 734 h 971"/>
                  <a:gd name="T2" fmla="*/ 198 w 435"/>
                  <a:gd name="T3" fmla="*/ 971 h 971"/>
                  <a:gd name="T4" fmla="*/ 0 w 435"/>
                  <a:gd name="T5" fmla="*/ 479 h 971"/>
                  <a:gd name="T6" fmla="*/ 186 w 435"/>
                  <a:gd name="T7" fmla="*/ 0 h 971"/>
                  <a:gd name="T8" fmla="*/ 423 w 435"/>
                  <a:gd name="T9" fmla="*/ 237 h 971"/>
                  <a:gd name="T10" fmla="*/ 335 w 435"/>
                  <a:gd name="T11" fmla="*/ 479 h 971"/>
                  <a:gd name="T12" fmla="*/ 435 w 435"/>
                  <a:gd name="T13" fmla="*/ 734 h 971"/>
                </a:gdLst>
                <a:ahLst/>
                <a:cxnLst>
                  <a:cxn ang="0">
                    <a:pos x="T0" y="T1"/>
                  </a:cxn>
                  <a:cxn ang="0">
                    <a:pos x="T2" y="T3"/>
                  </a:cxn>
                  <a:cxn ang="0">
                    <a:pos x="T4" y="T5"/>
                  </a:cxn>
                  <a:cxn ang="0">
                    <a:pos x="T6" y="T7"/>
                  </a:cxn>
                  <a:cxn ang="0">
                    <a:pos x="T8" y="T9"/>
                  </a:cxn>
                  <a:cxn ang="0">
                    <a:pos x="T10" y="T11"/>
                  </a:cxn>
                  <a:cxn ang="0">
                    <a:pos x="T12" y="T13"/>
                  </a:cxn>
                </a:cxnLst>
                <a:rect l="0" t="0" r="r" b="b"/>
                <a:pathLst>
                  <a:path w="435" h="971">
                    <a:moveTo>
                      <a:pt x="435" y="734"/>
                    </a:moveTo>
                    <a:cubicBezTo>
                      <a:pt x="198" y="971"/>
                      <a:pt x="198" y="971"/>
                      <a:pt x="198" y="971"/>
                    </a:cubicBezTo>
                    <a:cubicBezTo>
                      <a:pt x="75" y="844"/>
                      <a:pt x="0" y="670"/>
                      <a:pt x="0" y="479"/>
                    </a:cubicBezTo>
                    <a:cubicBezTo>
                      <a:pt x="0" y="294"/>
                      <a:pt x="70" y="126"/>
                      <a:pt x="186" y="0"/>
                    </a:cubicBezTo>
                    <a:cubicBezTo>
                      <a:pt x="423" y="237"/>
                      <a:pt x="423" y="237"/>
                      <a:pt x="423" y="237"/>
                    </a:cubicBezTo>
                    <a:cubicBezTo>
                      <a:pt x="368" y="303"/>
                      <a:pt x="335" y="387"/>
                      <a:pt x="335" y="479"/>
                    </a:cubicBezTo>
                    <a:cubicBezTo>
                      <a:pt x="335" y="578"/>
                      <a:pt x="373" y="667"/>
                      <a:pt x="435" y="734"/>
                    </a:cubicBezTo>
                    <a:close/>
                  </a:path>
                </a:pathLst>
              </a:custGeom>
              <a:solidFill>
                <a:schemeClr val="tx2"/>
              </a:solidFill>
              <a:ln w="9525" cap="flat" cmpd="sng" algn="ctr">
                <a:solidFill>
                  <a:srgbClr val="048C89"/>
                </a:solidFill>
                <a:prstDash val="solid"/>
                <a:round/>
                <a:headEnd type="none" w="med" len="med"/>
                <a:tailEnd type="none" w="med" len="med"/>
              </a:ln>
              <a:effectLst>
                <a:outerShdw blurRad="38100" dist="25400" dir="5400000" algn="t" rotWithShape="0">
                  <a:prstClr val="black">
                    <a:alpha val="27000"/>
                  </a:prstClr>
                </a:outerShdw>
              </a:effectLst>
            </p:spPr>
            <p:txBody>
              <a:bodyPr vert="horz" wrap="square" lIns="82124" tIns="41061" rIns="82124" bIns="41061" numCol="1" rtlCol="0" anchor="ctr" anchorCtr="0" compatLnSpc="1">
                <a:prstTxWarp prst="textNoShape">
                  <a:avLst/>
                </a:prstTxWarp>
                <a:noAutofit/>
              </a:bodyPr>
              <a:lstStyle/>
              <a:p>
                <a:pPr algn="ctr" defTabSz="814388" eaLnBrk="0" fontAlgn="base" hangingPunct="0">
                  <a:lnSpc>
                    <a:spcPct val="90000"/>
                  </a:lnSpc>
                  <a:spcBef>
                    <a:spcPct val="0"/>
                  </a:spcBef>
                  <a:spcAft>
                    <a:spcPct val="0"/>
                  </a:spcAft>
                </a:pPr>
                <a:endParaRPr lang="en-US" sz="1400" dirty="0">
                  <a:latin typeface="Helvetica Neue Medium" panose="02000503000000020004" pitchFamily="2" charset="0"/>
                </a:endParaRPr>
              </a:p>
            </p:txBody>
          </p:sp>
          <p:sp>
            <p:nvSpPr>
              <p:cNvPr id="19" name="Freeform 19">
                <a:extLst>
                  <a:ext uri="{FF2B5EF4-FFF2-40B4-BE49-F238E27FC236}">
                    <a16:creationId xmlns:a16="http://schemas.microsoft.com/office/drawing/2014/main" id="{6B389BA6-7D1E-4947-B6FB-A53587BBE762}"/>
                  </a:ext>
                </a:extLst>
              </p:cNvPr>
              <p:cNvSpPr>
                <a:spLocks/>
              </p:cNvSpPr>
              <p:nvPr/>
            </p:nvSpPr>
            <p:spPr bwMode="auto">
              <a:xfrm>
                <a:off x="2623184" y="2413634"/>
                <a:ext cx="941388" cy="2670175"/>
              </a:xfrm>
              <a:custGeom>
                <a:avLst/>
                <a:gdLst>
                  <a:gd name="T0" fmla="*/ 251 w 251"/>
                  <a:gd name="T1" fmla="*/ 598 h 712"/>
                  <a:gd name="T2" fmla="*/ 138 w 251"/>
                  <a:gd name="T3" fmla="*/ 712 h 712"/>
                  <a:gd name="T4" fmla="*/ 0 w 251"/>
                  <a:gd name="T5" fmla="*/ 356 h 712"/>
                  <a:gd name="T6" fmla="*/ 138 w 251"/>
                  <a:gd name="T7" fmla="*/ 0 h 712"/>
                  <a:gd name="T8" fmla="*/ 239 w 251"/>
                  <a:gd name="T9" fmla="*/ 101 h 712"/>
                  <a:gd name="T10" fmla="*/ 151 w 251"/>
                  <a:gd name="T11" fmla="*/ 343 h 712"/>
                  <a:gd name="T12" fmla="*/ 251 w 251"/>
                  <a:gd name="T13" fmla="*/ 598 h 712"/>
                </a:gdLst>
                <a:ahLst/>
                <a:cxnLst>
                  <a:cxn ang="0">
                    <a:pos x="T0" y="T1"/>
                  </a:cxn>
                  <a:cxn ang="0">
                    <a:pos x="T2" y="T3"/>
                  </a:cxn>
                  <a:cxn ang="0">
                    <a:pos x="T4" y="T5"/>
                  </a:cxn>
                  <a:cxn ang="0">
                    <a:pos x="T6" y="T7"/>
                  </a:cxn>
                  <a:cxn ang="0">
                    <a:pos x="T8" y="T9"/>
                  </a:cxn>
                  <a:cxn ang="0">
                    <a:pos x="T10" y="T11"/>
                  </a:cxn>
                  <a:cxn ang="0">
                    <a:pos x="T12" y="T13"/>
                  </a:cxn>
                </a:cxnLst>
                <a:rect l="0" t="0" r="r" b="b"/>
                <a:pathLst>
                  <a:path w="251" h="712">
                    <a:moveTo>
                      <a:pt x="251" y="598"/>
                    </a:moveTo>
                    <a:cubicBezTo>
                      <a:pt x="138" y="712"/>
                      <a:pt x="138" y="712"/>
                      <a:pt x="138" y="712"/>
                    </a:cubicBezTo>
                    <a:cubicBezTo>
                      <a:pt x="52" y="618"/>
                      <a:pt x="0" y="493"/>
                      <a:pt x="0" y="356"/>
                    </a:cubicBezTo>
                    <a:cubicBezTo>
                      <a:pt x="0" y="219"/>
                      <a:pt x="52" y="94"/>
                      <a:pt x="138" y="0"/>
                    </a:cubicBezTo>
                    <a:cubicBezTo>
                      <a:pt x="239" y="101"/>
                      <a:pt x="239" y="101"/>
                      <a:pt x="239" y="101"/>
                    </a:cubicBezTo>
                    <a:cubicBezTo>
                      <a:pt x="184" y="167"/>
                      <a:pt x="151" y="251"/>
                      <a:pt x="151" y="343"/>
                    </a:cubicBezTo>
                    <a:cubicBezTo>
                      <a:pt x="151" y="442"/>
                      <a:pt x="189" y="531"/>
                      <a:pt x="251" y="598"/>
                    </a:cubicBezTo>
                    <a:close/>
                  </a:path>
                </a:pathLst>
              </a:custGeom>
              <a:gradFill flip="none" rotWithShape="1">
                <a:gsLst>
                  <a:gs pos="0">
                    <a:srgbClr val="01315D">
                      <a:alpha val="28000"/>
                    </a:srgbClr>
                  </a:gs>
                  <a:gs pos="100000">
                    <a:srgbClr val="FFFFFF">
                      <a:alpha val="0"/>
                    </a:srgb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sz="1400" dirty="0">
                  <a:latin typeface="Helvetica Neue Medium" panose="02000503000000020004" pitchFamily="2" charset="0"/>
                </a:endParaRPr>
              </a:p>
            </p:txBody>
          </p:sp>
        </p:grpSp>
        <p:sp>
          <p:nvSpPr>
            <p:cNvPr id="13" name="Rectangle 12">
              <a:extLst>
                <a:ext uri="{FF2B5EF4-FFF2-40B4-BE49-F238E27FC236}">
                  <a16:creationId xmlns:a16="http://schemas.microsoft.com/office/drawing/2014/main" id="{742E9B0A-FACB-164D-AE9D-30E68970DB09}"/>
                </a:ext>
              </a:extLst>
            </p:cNvPr>
            <p:cNvSpPr>
              <a:spLocks/>
            </p:cNvSpPr>
            <p:nvPr/>
          </p:nvSpPr>
          <p:spPr bwMode="auto">
            <a:xfrm>
              <a:off x="3975821" y="2250497"/>
              <a:ext cx="1037011" cy="1077760"/>
            </a:xfrm>
            <a:prstGeom prst="rect">
              <a:avLst/>
            </a:prstGeom>
            <a:noFill/>
            <a:effectLst>
              <a:outerShdw blurRad="38100" dist="25400" dir="5400000" algn="tl" rotWithShape="0">
                <a:srgbClr val="000000">
                  <a:alpha val="27000"/>
                </a:srgbClr>
              </a:outerShdw>
            </a:effectLst>
          </p:spPr>
          <p:txBody>
            <a:bodyPr wrap="square" rtlCol="0" anchor="ctr" anchorCtr="0">
              <a:spAutoFit/>
            </a:bodyPr>
            <a:lstStyle/>
            <a:p>
              <a:pPr algn="ctr"/>
              <a:r>
                <a:rPr lang="en-US" sz="1400" dirty="0">
                  <a:solidFill>
                    <a:schemeClr val="bg1"/>
                  </a:solidFill>
                  <a:latin typeface="Helvetica Neue Medium" panose="02000503000000020004" pitchFamily="2" charset="0"/>
                  <a:cs typeface="Helvetica Neue Medium" panose="02000503000000020004" pitchFamily="2" charset="0"/>
                </a:rPr>
                <a:t>OSN activa en</a:t>
              </a:r>
            </a:p>
          </p:txBody>
        </p:sp>
        <p:sp>
          <p:nvSpPr>
            <p:cNvPr id="14" name="Oval 14">
              <a:extLst>
                <a:ext uri="{FF2B5EF4-FFF2-40B4-BE49-F238E27FC236}">
                  <a16:creationId xmlns:a16="http://schemas.microsoft.com/office/drawing/2014/main" id="{0365DC26-C34A-A347-8129-FD3D7C43B9DB}"/>
                </a:ext>
              </a:extLst>
            </p:cNvPr>
            <p:cNvSpPr>
              <a:spLocks noChangeArrowheads="1"/>
            </p:cNvSpPr>
            <p:nvPr/>
          </p:nvSpPr>
          <p:spPr bwMode="auto">
            <a:xfrm rot="16200000">
              <a:off x="3352528" y="1665994"/>
              <a:ext cx="2237193" cy="2300622"/>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Down">
                <a:avLst>
                  <a:gd name="adj" fmla="val 2832675"/>
                </a:avLst>
              </a:prstTxWarp>
              <a:spAutoFit/>
            </a:bodyPr>
            <a:lstStyle/>
            <a:p>
              <a:pPr lvl="0" algn="ctr"/>
              <a:r>
                <a:rPr lang="en-US" sz="1400" dirty="0">
                  <a:solidFill>
                    <a:srgbClr val="FFFFFF"/>
                  </a:solidFill>
                  <a:latin typeface="Helvetica Neue Medium" panose="02000503000000020004" pitchFamily="2" charset="0"/>
                  <a:cs typeface="Helvetica Neue Medium" panose="02000503000000020004" pitchFamily="2" charset="0"/>
                </a:rPr>
                <a:t>Preparación</a:t>
              </a:r>
            </a:p>
          </p:txBody>
        </p:sp>
        <p:sp>
          <p:nvSpPr>
            <p:cNvPr id="15" name="Oval 14">
              <a:extLst>
                <a:ext uri="{FF2B5EF4-FFF2-40B4-BE49-F238E27FC236}">
                  <a16:creationId xmlns:a16="http://schemas.microsoft.com/office/drawing/2014/main" id="{D47AECAE-DA08-974F-81C9-D28FBF7D44A1}"/>
                </a:ext>
              </a:extLst>
            </p:cNvPr>
            <p:cNvSpPr>
              <a:spLocks noChangeArrowheads="1"/>
            </p:cNvSpPr>
            <p:nvPr/>
          </p:nvSpPr>
          <p:spPr bwMode="auto">
            <a:xfrm>
              <a:off x="3326885" y="1691773"/>
              <a:ext cx="2288478" cy="2249064"/>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Up">
                <a:avLst/>
              </a:prstTxWarp>
              <a:spAutoFit/>
            </a:bodyPr>
            <a:lstStyle/>
            <a:p>
              <a:pPr lvl="0" algn="ctr"/>
              <a:r>
                <a:rPr lang="en-US" sz="1400" dirty="0">
                  <a:solidFill>
                    <a:srgbClr val="FFFFFF"/>
                  </a:solidFill>
                  <a:latin typeface="Helvetica Neue Medium" panose="02000503000000020004" pitchFamily="2" charset="0"/>
                  <a:cs typeface="Helvetica Neue Medium" panose="02000503000000020004" pitchFamily="2" charset="0"/>
                </a:rPr>
                <a:t>Mitigación</a:t>
              </a:r>
            </a:p>
          </p:txBody>
        </p:sp>
        <p:sp>
          <p:nvSpPr>
            <p:cNvPr id="16" name="Oval 14">
              <a:extLst>
                <a:ext uri="{FF2B5EF4-FFF2-40B4-BE49-F238E27FC236}">
                  <a16:creationId xmlns:a16="http://schemas.microsoft.com/office/drawing/2014/main" id="{1277146D-E7D2-544C-A81B-DBDF2CD41269}"/>
                </a:ext>
              </a:extLst>
            </p:cNvPr>
            <p:cNvSpPr>
              <a:spLocks noChangeArrowheads="1"/>
            </p:cNvSpPr>
            <p:nvPr/>
          </p:nvSpPr>
          <p:spPr bwMode="auto">
            <a:xfrm rot="5400000">
              <a:off x="3353403" y="1665994"/>
              <a:ext cx="2237193" cy="2300622"/>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Down">
                <a:avLst>
                  <a:gd name="adj" fmla="val 2832675"/>
                </a:avLst>
              </a:prstTxWarp>
              <a:spAutoFit/>
            </a:bodyPr>
            <a:lstStyle/>
            <a:p>
              <a:pPr lvl="0" algn="ctr"/>
              <a:r>
                <a:rPr lang="en-US" sz="1300" dirty="0">
                  <a:solidFill>
                    <a:srgbClr val="FFFFFF"/>
                  </a:solidFill>
                  <a:latin typeface="Helvetica Neue Medium" panose="02000503000000020004" pitchFamily="2" charset="0"/>
                  <a:cs typeface="Helvetica Neue Medium" panose="02000503000000020004" pitchFamily="2" charset="0"/>
                </a:rPr>
                <a:t>Recuperación</a:t>
              </a:r>
            </a:p>
          </p:txBody>
        </p:sp>
        <p:sp>
          <p:nvSpPr>
            <p:cNvPr id="17" name="Oval 14">
              <a:extLst>
                <a:ext uri="{FF2B5EF4-FFF2-40B4-BE49-F238E27FC236}">
                  <a16:creationId xmlns:a16="http://schemas.microsoft.com/office/drawing/2014/main" id="{116D52D4-60D2-BC47-8B9A-4E1CCB4D7CAB}"/>
                </a:ext>
              </a:extLst>
            </p:cNvPr>
            <p:cNvSpPr>
              <a:spLocks noChangeArrowheads="1"/>
            </p:cNvSpPr>
            <p:nvPr/>
          </p:nvSpPr>
          <p:spPr bwMode="auto">
            <a:xfrm>
              <a:off x="3319519" y="1691773"/>
              <a:ext cx="2288478" cy="2249064"/>
            </a:xfrm>
            <a:prstGeom prst="rect">
              <a:avLst/>
            </a:prstGeom>
            <a:noFill/>
            <a:effectLst>
              <a:outerShdw blurRad="38100" dist="25400" dir="5400000" algn="tl" rotWithShape="0">
                <a:srgbClr val="000000">
                  <a:alpha val="27000"/>
                </a:srgbClr>
              </a:outerShdw>
            </a:effectLst>
          </p:spPr>
          <p:txBody>
            <a:bodyPr wrap="square" rtlCol="0" anchor="ctr" anchorCtr="0">
              <a:prstTxWarp prst="textArchDown">
                <a:avLst>
                  <a:gd name="adj" fmla="val 2832675"/>
                </a:avLst>
              </a:prstTxWarp>
              <a:spAutoFit/>
            </a:bodyPr>
            <a:lstStyle/>
            <a:p>
              <a:pPr lvl="0" algn="ctr"/>
              <a:r>
                <a:rPr lang="en-US" sz="1400" dirty="0">
                  <a:solidFill>
                    <a:srgbClr val="FFFFFF"/>
                  </a:solidFill>
                  <a:latin typeface="Helvetica Neue Medium" panose="02000503000000020004" pitchFamily="2" charset="0"/>
                  <a:cs typeface="Helvetica Neue Medium" panose="02000503000000020004" pitchFamily="2" charset="0"/>
                </a:rPr>
                <a:t>Respuesta</a:t>
              </a:r>
            </a:p>
          </p:txBody>
        </p:sp>
      </p:grpSp>
      <p:graphicFrame>
        <p:nvGraphicFramePr>
          <p:cNvPr id="31" name="Chart 30">
            <a:extLst>
              <a:ext uri="{FF2B5EF4-FFF2-40B4-BE49-F238E27FC236}">
                <a16:creationId xmlns:a16="http://schemas.microsoft.com/office/drawing/2014/main" id="{65361834-2CD9-294C-BFBF-B9F3B3279CFB}"/>
              </a:ext>
            </a:extLst>
          </p:cNvPr>
          <p:cNvGraphicFramePr>
            <a:graphicFrameLocks/>
          </p:cNvGraphicFramePr>
          <p:nvPr>
            <p:extLst>
              <p:ext uri="{D42A27DB-BD31-4B8C-83A1-F6EECF244321}">
                <p14:modId xmlns:p14="http://schemas.microsoft.com/office/powerpoint/2010/main" val="451339736"/>
              </p:ext>
            </p:extLst>
          </p:nvPr>
        </p:nvGraphicFramePr>
        <p:xfrm>
          <a:off x="4570040" y="2547260"/>
          <a:ext cx="4312785" cy="245312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1065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25438" y="554807"/>
            <a:ext cx="8953872" cy="1008112"/>
          </a:xfrm>
          <a:prstGeom prst="rect">
            <a:avLst/>
          </a:prstGeom>
        </p:spPr>
        <p:txBody>
          <a:bodyPr/>
          <a:lstStyle/>
          <a:p>
            <a:pPr algn="l"/>
            <a:r>
              <a:rPr lang="en-US" sz="3200" dirty="0">
                <a:solidFill>
                  <a:schemeClr val="bg1"/>
                </a:solidFill>
                <a:latin typeface="Helvetica Neue Medium" panose="02000503000000020004" pitchFamily="2" charset="0"/>
              </a:rPr>
              <a:t>Soporte desde la OSM</a:t>
            </a:r>
          </a:p>
        </p:txBody>
      </p:sp>
      <p:sp>
        <p:nvSpPr>
          <p:cNvPr id="5" name="Slide Number Placeholder 4"/>
          <p:cNvSpPr>
            <a:spLocks noGrp="1"/>
          </p:cNvSpPr>
          <p:nvPr>
            <p:ph type="sldNum" sz="quarter" idx="4294967295"/>
          </p:nvPr>
        </p:nvSpPr>
        <p:spPr>
          <a:xfrm>
            <a:off x="6553200" y="4933950"/>
            <a:ext cx="2133600" cy="208430"/>
          </a:xfrm>
        </p:spPr>
        <p:txBody>
          <a:bodyPr/>
          <a:lstStyle/>
          <a:p>
            <a:fld id="{5F702A45-47BF-984A-A12C-FE3DF6400CA5}" type="slidenum">
              <a:rPr lang="en-US" smtClean="0"/>
              <a:pPr/>
              <a:t>13</a:t>
            </a:fld>
            <a:endParaRPr lang="en-US" dirty="0"/>
          </a:p>
        </p:txBody>
      </p:sp>
      <p:graphicFrame>
        <p:nvGraphicFramePr>
          <p:cNvPr id="8" name="Chart 7"/>
          <p:cNvGraphicFramePr>
            <a:graphicFrameLocks/>
          </p:cNvGraphicFramePr>
          <p:nvPr>
            <p:extLst>
              <p:ext uri="{D42A27DB-BD31-4B8C-83A1-F6EECF244321}">
                <p14:modId xmlns:p14="http://schemas.microsoft.com/office/powerpoint/2010/main" val="1351070034"/>
              </p:ext>
            </p:extLst>
          </p:nvPr>
        </p:nvGraphicFramePr>
        <p:xfrm>
          <a:off x="621060" y="1218847"/>
          <a:ext cx="8435280" cy="3179029"/>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SCT_Logo_EN_rgb_co.png">
            <a:extLst>
              <a:ext uri="{FF2B5EF4-FFF2-40B4-BE49-F238E27FC236}">
                <a16:creationId xmlns:a16="http://schemas.microsoft.com/office/drawing/2014/main" id="{878D2D79-5C68-0546-9E8C-124CDD9C3F12}"/>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36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3A85B-5855-F042-B508-BC9DB31BB6F8}"/>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30" name="Title 1"/>
          <p:cNvSpPr txBox="1">
            <a:spLocks/>
          </p:cNvSpPr>
          <p:nvPr/>
        </p:nvSpPr>
        <p:spPr>
          <a:xfrm>
            <a:off x="506730" y="2859782"/>
            <a:ext cx="8305800" cy="1343656"/>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n-US" sz="3200" dirty="0">
                <a:solidFill>
                  <a:schemeClr val="bg1"/>
                </a:solidFill>
                <a:latin typeface="Helvetica Neue Medium" panose="02000503000000020004" pitchFamily="2" charset="0"/>
              </a:rPr>
              <a:t>El enfoque de la</a:t>
            </a:r>
          </a:p>
          <a:p>
            <a:pPr algn="l"/>
            <a:r>
              <a:rPr lang="en-US" sz="3200" dirty="0">
                <a:solidFill>
                  <a:schemeClr val="bg1"/>
                </a:solidFill>
                <a:latin typeface="Helvetica Neue Medium" panose="02000503000000020004" pitchFamily="2" charset="0"/>
              </a:rPr>
              <a:t>OMMS</a:t>
            </a:r>
          </a:p>
        </p:txBody>
      </p:sp>
      <p:sp>
        <p:nvSpPr>
          <p:cNvPr id="31" name="Text Placeholder 2"/>
          <p:cNvSpPr>
            <a:spLocks noGrp="1"/>
          </p:cNvSpPr>
          <p:nvPr>
            <p:ph type="body" idx="4294967295"/>
          </p:nvPr>
        </p:nvSpPr>
        <p:spPr>
          <a:xfrm>
            <a:off x="4610329" y="339502"/>
            <a:ext cx="4171825" cy="4623940"/>
          </a:xfrm>
          <a:prstGeom prst="rect">
            <a:avLst/>
          </a:prstGeom>
        </p:spPr>
        <p:txBody>
          <a:bodyPr>
            <a:normAutofit lnSpcReduction="10000"/>
          </a:bodyPr>
          <a:lstStyle/>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Desarrollar resiliencia a través de habilidades para la vida en el Programa de Jóvenes.</a:t>
            </a:r>
          </a:p>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Hacer que el Movimiento Scout sea accesible para más jóvenes, independientemente de su situación actual.</a:t>
            </a:r>
          </a:p>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Apoyar una mejor preparación y creación de capacidad de las OSN.</a:t>
            </a:r>
          </a:p>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Desarrollar alianzas estratégicas con agentes humanitarios.</a:t>
            </a:r>
          </a:p>
          <a:p>
            <a:pPr marL="342900" indent="-342900" algn="l">
              <a:lnSpc>
                <a:spcPct val="110000"/>
              </a:lnSpc>
              <a:spcBef>
                <a:spcPts val="1400"/>
              </a:spcBef>
              <a:buFont typeface="Arial" charset="0"/>
              <a:buChar char="•"/>
            </a:pPr>
            <a:endParaRPr lang="en-US" sz="2000" b="0" dirty="0">
              <a:solidFill>
                <a:schemeClr val="bg1"/>
              </a:solidFill>
              <a:latin typeface="Helvetica Neue Medium" panose="02000503000000020004" pitchFamily="2" charset="0"/>
            </a:endParaRPr>
          </a:p>
        </p:txBody>
      </p:sp>
      <p:pic>
        <p:nvPicPr>
          <p:cNvPr id="4" name="Picture 3" descr="SCT_Logo_EN_rgb_co.png">
            <a:extLst>
              <a:ext uri="{FF2B5EF4-FFF2-40B4-BE49-F238E27FC236}">
                <a16:creationId xmlns:a16="http://schemas.microsoft.com/office/drawing/2014/main" id="{270C5018-3522-3948-B9D3-DC5C6A644F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58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E3A85B-5855-F042-B508-BC9DB31BB6F8}"/>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30" name="Title 1"/>
          <p:cNvSpPr txBox="1">
            <a:spLocks/>
          </p:cNvSpPr>
          <p:nvPr/>
        </p:nvSpPr>
        <p:spPr>
          <a:xfrm>
            <a:off x="506730" y="2859782"/>
            <a:ext cx="8305800" cy="1343656"/>
          </a:xfrm>
          <a:prstGeom prst="rect">
            <a:avLst/>
          </a:prstGeom>
        </p:spPr>
        <p:txBody>
          <a:bodyPr anchor="ctr" anchorCtr="0"/>
          <a:lstStyle>
            <a:lvl1pPr algn="ctr" defTabSz="914400" rtl="0" eaLnBrk="1" latinLnBrk="0" hangingPunct="1">
              <a:lnSpc>
                <a:spcPct val="100000"/>
              </a:lnSpc>
              <a:spcBef>
                <a:spcPct val="0"/>
              </a:spcBef>
              <a:spcAft>
                <a:spcPts val="0"/>
              </a:spcAft>
              <a:buNone/>
              <a:defRPr sz="3600" b="1" kern="1200" cap="none" baseline="0">
                <a:solidFill>
                  <a:schemeClr val="tx2"/>
                </a:solidFill>
                <a:effectLst/>
                <a:latin typeface="+mj-lt"/>
                <a:ea typeface="+mj-ea"/>
                <a:cs typeface="+mj-cs"/>
              </a:defRPr>
            </a:lvl1pPr>
          </a:lstStyle>
          <a:p>
            <a:pPr algn="l"/>
            <a:r>
              <a:rPr lang="en-US" sz="3200" dirty="0">
                <a:solidFill>
                  <a:schemeClr val="bg1"/>
                </a:solidFill>
                <a:latin typeface="Helvetica Neue Medium" panose="02000503000000020004" pitchFamily="2" charset="0"/>
              </a:rPr>
              <a:t>El enfoque de la</a:t>
            </a:r>
          </a:p>
          <a:p>
            <a:pPr algn="l"/>
            <a:r>
              <a:rPr lang="en-US" sz="3200" dirty="0">
                <a:solidFill>
                  <a:schemeClr val="bg1"/>
                </a:solidFill>
                <a:latin typeface="Helvetica Neue Medium" panose="02000503000000020004" pitchFamily="2" charset="0"/>
              </a:rPr>
              <a:t>OMMS</a:t>
            </a:r>
          </a:p>
        </p:txBody>
      </p:sp>
      <p:sp>
        <p:nvSpPr>
          <p:cNvPr id="31" name="Text Placeholder 2"/>
          <p:cNvSpPr>
            <a:spLocks noGrp="1"/>
          </p:cNvSpPr>
          <p:nvPr>
            <p:ph type="body" idx="4294967295"/>
          </p:nvPr>
        </p:nvSpPr>
        <p:spPr>
          <a:xfrm>
            <a:off x="4626590" y="843558"/>
            <a:ext cx="4171825" cy="4623940"/>
          </a:xfrm>
          <a:prstGeom prst="rect">
            <a:avLst/>
          </a:prstGeom>
        </p:spPr>
        <p:txBody>
          <a:bodyPr>
            <a:normAutofit/>
          </a:bodyPr>
          <a:lstStyle/>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Posicionar el Movimiento Scout como parte interesada clave.</a:t>
            </a:r>
          </a:p>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Abogar por la educación no formal en emergencias.</a:t>
            </a:r>
          </a:p>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Llevar el Movimiento Scout a los jóvenes en crisis humanitarias.</a:t>
            </a:r>
          </a:p>
          <a:p>
            <a:pPr>
              <a:lnSpc>
                <a:spcPct val="110000"/>
              </a:lnSpc>
              <a:spcBef>
                <a:spcPts val="1400"/>
              </a:spcBef>
              <a:buFont typeface="Arial" charset="0"/>
              <a:buChar char="•"/>
            </a:pPr>
            <a:r>
              <a:rPr lang="en-GB" sz="2000" b="0" dirty="0">
                <a:solidFill>
                  <a:schemeClr val="bg1"/>
                </a:solidFill>
                <a:latin typeface="Helvetica Neue Medium" panose="02000503000000020004" pitchFamily="2" charset="0"/>
              </a:rPr>
              <a:t>Agilizar el apoyo de la OSM a las OSN involucradas en AH.</a:t>
            </a:r>
          </a:p>
          <a:p>
            <a:pPr marL="342900" indent="-342900" algn="l">
              <a:lnSpc>
                <a:spcPct val="110000"/>
              </a:lnSpc>
              <a:spcBef>
                <a:spcPts val="1400"/>
              </a:spcBef>
              <a:buFont typeface="Arial" charset="0"/>
              <a:buChar char="•"/>
            </a:pPr>
            <a:endParaRPr lang="en-US" sz="2000" b="0" dirty="0">
              <a:solidFill>
                <a:schemeClr val="bg1"/>
              </a:solidFill>
              <a:latin typeface="Helvetica Neue Medium" panose="02000503000000020004" pitchFamily="2" charset="0"/>
            </a:endParaRPr>
          </a:p>
        </p:txBody>
      </p:sp>
      <p:pic>
        <p:nvPicPr>
          <p:cNvPr id="4" name="Picture 3" descr="SCT_Logo_EN_rgb_co.png">
            <a:extLst>
              <a:ext uri="{FF2B5EF4-FFF2-40B4-BE49-F238E27FC236}">
                <a16:creationId xmlns:a16="http://schemas.microsoft.com/office/drawing/2014/main" id="{270C5018-3522-3948-B9D3-DC5C6A644F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156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67544" y="2715766"/>
            <a:ext cx="8305800" cy="1343656"/>
          </a:xfrm>
          <a:prstGeom prst="rect">
            <a:avLst/>
          </a:prstGeom>
        </p:spPr>
        <p:txBody>
          <a:bodyPr/>
          <a:lstStyle/>
          <a:p>
            <a:pPr algn="l"/>
            <a:r>
              <a:rPr lang="en-US" sz="3600" dirty="0">
                <a:solidFill>
                  <a:schemeClr val="bg1"/>
                </a:solidFill>
                <a:latin typeface="Helvetica Neue Medium" panose="02000503000000020004" pitchFamily="2" charset="0"/>
              </a:rPr>
              <a:t>Lineamientos para</a:t>
            </a:r>
            <a:br>
              <a:rPr lang="en-US" sz="3600" dirty="0">
                <a:solidFill>
                  <a:schemeClr val="bg1"/>
                </a:solidFill>
                <a:latin typeface="Helvetica Neue Medium" panose="02000503000000020004" pitchFamily="2" charset="0"/>
              </a:rPr>
            </a:br>
            <a:r>
              <a:rPr lang="en-US" sz="3600" dirty="0">
                <a:solidFill>
                  <a:schemeClr val="bg1"/>
                </a:solidFill>
                <a:latin typeface="Helvetica Neue Medium" panose="02000503000000020004" pitchFamily="2" charset="0"/>
              </a:rPr>
              <a:t>Acción Humanitaria</a:t>
            </a:r>
          </a:p>
        </p:txBody>
      </p:sp>
      <p:pic>
        <p:nvPicPr>
          <p:cNvPr id="3" name="Picture 2"/>
          <p:cNvPicPr>
            <a:picLocks noChangeAspect="1"/>
          </p:cNvPicPr>
          <p:nvPr/>
        </p:nvPicPr>
        <p:blipFill>
          <a:blip r:embed="rId5"/>
          <a:srcRect/>
          <a:stretch/>
        </p:blipFill>
        <p:spPr>
          <a:xfrm>
            <a:off x="5476883" y="412932"/>
            <a:ext cx="3007421" cy="4247982"/>
          </a:xfrm>
          <a:prstGeom prst="rect">
            <a:avLst/>
          </a:prstGeom>
        </p:spPr>
      </p:pic>
      <p:pic>
        <p:nvPicPr>
          <p:cNvPr id="5" name="Picture 4" descr="SCT_Logo_EN_rgb_co.png">
            <a:extLst>
              <a:ext uri="{FF2B5EF4-FFF2-40B4-BE49-F238E27FC236}">
                <a16:creationId xmlns:a16="http://schemas.microsoft.com/office/drawing/2014/main" id="{015D47F6-24F5-1A4F-8982-F09151EBAB1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0529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671CC3-E025-1E45-A278-A812119E93B7}"/>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4" name="Title 3"/>
          <p:cNvSpPr>
            <a:spLocks noGrp="1"/>
          </p:cNvSpPr>
          <p:nvPr>
            <p:ph type="title" idx="4294967295"/>
          </p:nvPr>
        </p:nvSpPr>
        <p:spPr>
          <a:xfrm>
            <a:off x="507116" y="3262461"/>
            <a:ext cx="8305800" cy="1343656"/>
          </a:xfrm>
          <a:prstGeom prst="rect">
            <a:avLst/>
          </a:prstGeom>
        </p:spPr>
        <p:txBody>
          <a:bodyPr/>
          <a:lstStyle/>
          <a:p>
            <a:pPr algn="l"/>
            <a:r>
              <a:rPr lang="en-US" sz="3600" dirty="0">
                <a:solidFill>
                  <a:schemeClr val="bg1"/>
                </a:solidFill>
                <a:latin typeface="Helvetica Neue Medium" panose="02000503000000020004" pitchFamily="2" charset="0"/>
              </a:rPr>
              <a:t>Próximos pasos</a:t>
            </a:r>
          </a:p>
        </p:txBody>
      </p:sp>
      <p:sp>
        <p:nvSpPr>
          <p:cNvPr id="2" name="Rectangle 1"/>
          <p:cNvSpPr/>
          <p:nvPr/>
        </p:nvSpPr>
        <p:spPr>
          <a:xfrm>
            <a:off x="4716463" y="445764"/>
            <a:ext cx="4249167" cy="6115007"/>
          </a:xfrm>
          <a:prstGeom prst="rect">
            <a:avLst/>
          </a:prstGeom>
        </p:spPr>
        <p:txBody>
          <a:bodyPr wrap="square">
            <a:spAutoFit/>
          </a:bodyPr>
          <a:lstStyle/>
          <a:p>
            <a:pPr marL="285750" indent="-285750">
              <a:lnSpc>
                <a:spcPct val="150000"/>
              </a:lnSpc>
              <a:buFont typeface="Arial" charset="0"/>
              <a:buChar char="•"/>
            </a:pPr>
            <a:r>
              <a:rPr lang="en-US" sz="2400" dirty="0">
                <a:solidFill>
                  <a:schemeClr val="bg1"/>
                </a:solidFill>
                <a:latin typeface="Helvetica Neue Medium" panose="02000503000000020004" pitchFamily="2" charset="0"/>
              </a:rPr>
              <a:t>Programa de Jóvenes</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Preparación y respuesta</a:t>
            </a:r>
            <a:br>
              <a:rPr lang="en-US" sz="2400" dirty="0">
                <a:solidFill>
                  <a:schemeClr val="bg1"/>
                </a:solidFill>
                <a:latin typeface="Helvetica Neue Medium" panose="02000503000000020004" pitchFamily="2" charset="0"/>
              </a:rPr>
            </a:br>
            <a:r>
              <a:rPr lang="en-US" sz="2400" dirty="0">
                <a:solidFill>
                  <a:schemeClr val="bg1"/>
                </a:solidFill>
                <a:latin typeface="Helvetica Neue Medium" panose="02000503000000020004" pitchFamily="2" charset="0"/>
              </a:rPr>
              <a:t>a crisis</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Movimiento Scout en entornos humanitarios</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Alianzas Estratégicas</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Financiamiento</a:t>
            </a:r>
          </a:p>
          <a:p>
            <a:pPr marL="285750" indent="-285750">
              <a:lnSpc>
                <a:spcPct val="150000"/>
              </a:lnSpc>
              <a:buFont typeface="Arial" charset="0"/>
              <a:buChar char="•"/>
            </a:pPr>
            <a:r>
              <a:rPr lang="en-US" sz="2400" dirty="0">
                <a:solidFill>
                  <a:schemeClr val="bg1"/>
                </a:solidFill>
                <a:latin typeface="Helvetica Neue Medium" panose="02000503000000020004" pitchFamily="2" charset="0"/>
              </a:rPr>
              <a:t>Coordinación</a:t>
            </a:r>
          </a:p>
          <a:p>
            <a:pPr marL="285750" indent="-285750">
              <a:lnSpc>
                <a:spcPct val="150000"/>
              </a:lnSpc>
              <a:buFont typeface="Arial" charset="0"/>
              <a:buChar char="•"/>
            </a:pPr>
            <a:endParaRPr lang="en-US" sz="2400" dirty="0">
              <a:solidFill>
                <a:schemeClr val="bg1"/>
              </a:solidFill>
              <a:latin typeface="Helvetica Neue Medium" panose="02000503000000020004" pitchFamily="2" charset="0"/>
            </a:endParaRPr>
          </a:p>
          <a:p>
            <a:pPr marL="285750" indent="-285750">
              <a:lnSpc>
                <a:spcPct val="150000"/>
              </a:lnSpc>
              <a:buFont typeface="Arial" charset="0"/>
              <a:buChar char="•"/>
            </a:pPr>
            <a:endParaRPr lang="en-US" sz="2400" dirty="0">
              <a:solidFill>
                <a:schemeClr val="bg1"/>
              </a:solidFill>
              <a:latin typeface="Helvetica Neue Medium" panose="02000503000000020004" pitchFamily="2" charset="0"/>
            </a:endParaRPr>
          </a:p>
          <a:p>
            <a:pPr marL="285750" indent="-285750">
              <a:lnSpc>
                <a:spcPct val="150000"/>
              </a:lnSpc>
              <a:buFont typeface="Arial" charset="0"/>
              <a:buChar char="•"/>
            </a:pPr>
            <a:endParaRPr lang="en-US" sz="2400" dirty="0">
              <a:solidFill>
                <a:schemeClr val="bg1"/>
              </a:solidFill>
              <a:latin typeface="Helvetica Neue Medium" panose="02000503000000020004" pitchFamily="2" charset="0"/>
            </a:endParaRPr>
          </a:p>
        </p:txBody>
      </p:sp>
      <p:pic>
        <p:nvPicPr>
          <p:cNvPr id="5" name="Picture 4" descr="SCT_Logo_EN_rgb_co.png">
            <a:extLst>
              <a:ext uri="{FF2B5EF4-FFF2-40B4-BE49-F238E27FC236}">
                <a16:creationId xmlns:a16="http://schemas.microsoft.com/office/drawing/2014/main" id="{D303B9EE-5578-4B47-A072-DF1EE939B78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538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DA4B56-95F6-2947-8066-7C38AC98FF2E}"/>
              </a:ext>
            </a:extLst>
          </p:cNvPr>
          <p:cNvSpPr/>
          <p:nvPr/>
        </p:nvSpPr>
        <p:spPr>
          <a:xfrm>
            <a:off x="4716463" y="1491630"/>
            <a:ext cx="4176712" cy="3831747"/>
          </a:xfrm>
          <a:prstGeom prst="rect">
            <a:avLst/>
          </a:prstGeom>
          <a:solidFill>
            <a:schemeClr val="tx1">
              <a:alpha val="63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5" name="Slide Number Placeholder 4"/>
          <p:cNvSpPr>
            <a:spLocks noGrp="1"/>
          </p:cNvSpPr>
          <p:nvPr>
            <p:ph type="sldNum" sz="quarter" idx="4294967295"/>
          </p:nvPr>
        </p:nvSpPr>
        <p:spPr>
          <a:xfrm>
            <a:off x="6553200" y="4933950"/>
            <a:ext cx="2133600" cy="208430"/>
          </a:xfrm>
        </p:spPr>
        <p:txBody>
          <a:bodyPr/>
          <a:lstStyle/>
          <a:p>
            <a:fld id="{5F702A45-47BF-984A-A12C-FE3DF6400CA5}" type="slidenum">
              <a:rPr lang="en-US" smtClean="0"/>
              <a:pPr/>
              <a:t>18</a:t>
            </a:fld>
            <a:endParaRPr lang="en-US" dirty="0"/>
          </a:p>
        </p:txBody>
      </p:sp>
      <p:sp>
        <p:nvSpPr>
          <p:cNvPr id="7" name="Rectangle 6"/>
          <p:cNvSpPr/>
          <p:nvPr/>
        </p:nvSpPr>
        <p:spPr>
          <a:xfrm>
            <a:off x="4932040" y="1635646"/>
            <a:ext cx="3831372" cy="3170099"/>
          </a:xfrm>
          <a:prstGeom prst="rect">
            <a:avLst/>
          </a:prstGeom>
        </p:spPr>
        <p:txBody>
          <a:bodyPr wrap="square">
            <a:spAutoFit/>
          </a:bodyPr>
          <a:lstStyle/>
          <a:p>
            <a:r>
              <a:rPr lang="en-US" sz="2000" dirty="0">
                <a:solidFill>
                  <a:schemeClr val="bg1"/>
                </a:solidFill>
                <a:latin typeface="Helvetica Neue Medium" panose="02000503000000020004" pitchFamily="2" charset="0"/>
              </a:rPr>
              <a:t>“Siempre Listo... El significado del lema es que un Scout debe prepararse pensando previamente y practicando cómo actuar en cualquier accidente o emergencia para que nunca lo tome por sorpresa.”</a:t>
            </a:r>
          </a:p>
          <a:p>
            <a:endParaRPr lang="en-US" sz="2000" dirty="0">
              <a:solidFill>
                <a:schemeClr val="bg1"/>
              </a:solidFill>
              <a:latin typeface="Helvetica Neue Medium" panose="02000503000000020004" pitchFamily="2" charset="0"/>
            </a:endParaRPr>
          </a:p>
          <a:p>
            <a:r>
              <a:rPr lang="en-US" sz="2000" dirty="0">
                <a:solidFill>
                  <a:schemeClr val="bg1"/>
                </a:solidFill>
                <a:latin typeface="Helvetica Neue Medium" panose="02000503000000020004" pitchFamily="2" charset="0"/>
              </a:rPr>
              <a:t>Baden Powell</a:t>
            </a:r>
          </a:p>
        </p:txBody>
      </p:sp>
      <p:pic>
        <p:nvPicPr>
          <p:cNvPr id="8" name="Picture 7" descr="SCT_Logo_EN_rgb_co.png">
            <a:extLst>
              <a:ext uri="{FF2B5EF4-FFF2-40B4-BE49-F238E27FC236}">
                <a16:creationId xmlns:a16="http://schemas.microsoft.com/office/drawing/2014/main" id="{7876FAE2-7506-E344-923B-34367F5DC76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87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NP08052011_3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21"/>
          <p:cNvSpPr txBox="1">
            <a:spLocks/>
          </p:cNvSpPr>
          <p:nvPr/>
        </p:nvSpPr>
        <p:spPr bwMode="auto">
          <a:xfrm>
            <a:off x="3995739" y="2787651"/>
            <a:ext cx="4718050"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fr-CH" sz="6000" b="1" dirty="0" err="1">
                <a:solidFill>
                  <a:schemeClr val="bg1"/>
                </a:solidFill>
                <a:latin typeface="Helvetica Neue Medium" charset="0"/>
                <a:cs typeface="Helvetica Neue Medium" charset="0"/>
              </a:rPr>
              <a:t>Gracias</a:t>
            </a:r>
            <a:endParaRPr lang="fr-CH" sz="6000" b="1" dirty="0">
              <a:solidFill>
                <a:schemeClr val="bg1"/>
              </a:solidFill>
              <a:latin typeface="Helvetica Neue Medium" charset="0"/>
              <a:cs typeface="Helvetica Neue Medium" charset="0"/>
            </a:endParaRPr>
          </a:p>
        </p:txBody>
      </p:sp>
      <p:pic>
        <p:nvPicPr>
          <p:cNvPr id="6" name="Picture 5" descr="SCT_Logo_EN_rgb_co.png">
            <a:extLst>
              <a:ext uri="{FF2B5EF4-FFF2-40B4-BE49-F238E27FC236}">
                <a16:creationId xmlns:a16="http://schemas.microsoft.com/office/drawing/2014/main" id="{A54DA5A9-3395-2F47-A028-866DD77133F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34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21"/>
          <p:cNvSpPr txBox="1">
            <a:spLocks/>
          </p:cNvSpPr>
          <p:nvPr/>
        </p:nvSpPr>
        <p:spPr bwMode="auto">
          <a:xfrm>
            <a:off x="3949643" y="2302541"/>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rtl="0" eaLnBrk="1" fontAlgn="auto" latinLnBrk="0" hangingPunct="1">
              <a:lnSpc>
                <a:spcPct val="100000"/>
              </a:lnSpc>
              <a:spcBef>
                <a:spcPts val="0"/>
              </a:spcBef>
              <a:spcAft>
                <a:spcPts val="0"/>
              </a:spcAft>
              <a:buClrTx/>
              <a:buSzTx/>
              <a:buFont typeface="+mj-lt"/>
              <a:buNone/>
              <a:tabLst/>
              <a:defRPr/>
            </a:pPr>
            <a:endParaRPr kumimoji="0" lang="en-GB" sz="320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7" name="Title 21"/>
          <p:cNvSpPr txBox="1">
            <a:spLocks/>
          </p:cNvSpPr>
          <p:nvPr/>
        </p:nvSpPr>
        <p:spPr bwMode="auto">
          <a:xfrm>
            <a:off x="4710519" y="2302541"/>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rtl="0" eaLnBrk="1" fontAlgn="auto" latinLnBrk="0" hangingPunct="1">
              <a:lnSpc>
                <a:spcPct val="100000"/>
              </a:lnSpc>
              <a:spcBef>
                <a:spcPts val="0"/>
              </a:spcBef>
              <a:spcAft>
                <a:spcPts val="0"/>
              </a:spcAft>
              <a:buClrTx/>
              <a:buSzTx/>
              <a:buFont typeface="+mj-lt"/>
              <a:buNone/>
              <a:tabLst/>
              <a:defRPr/>
            </a:pPr>
            <a:endParaRPr kumimoji="0" lang="en-GB" sz="320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6" name="Title 21"/>
          <p:cNvSpPr txBox="1">
            <a:spLocks/>
          </p:cNvSpPr>
          <p:nvPr/>
        </p:nvSpPr>
        <p:spPr bwMode="auto">
          <a:xfrm>
            <a:off x="4348518" y="2309880"/>
            <a:ext cx="473744" cy="39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457200" marR="0" lvl="0" indent="-457200" algn="r" defTabSz="914400" rtl="0" eaLnBrk="1" fontAlgn="auto" latinLnBrk="0" hangingPunct="1">
              <a:lnSpc>
                <a:spcPct val="100000"/>
              </a:lnSpc>
              <a:spcBef>
                <a:spcPts val="0"/>
              </a:spcBef>
              <a:spcAft>
                <a:spcPts val="0"/>
              </a:spcAft>
              <a:buClrTx/>
              <a:buSzTx/>
              <a:buFont typeface="+mj-lt"/>
              <a:buNone/>
              <a:tabLst/>
              <a:defRPr/>
            </a:pPr>
            <a:endParaRPr kumimoji="0" lang="en-GB" sz="320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1" name="Title 21">
            <a:extLst>
              <a:ext uri="{FF2B5EF4-FFF2-40B4-BE49-F238E27FC236}">
                <a16:creationId xmlns:a16="http://schemas.microsoft.com/office/drawing/2014/main" id="{0FAE1CA5-9A80-4B4A-9D7E-E201BFBD082B}"/>
              </a:ext>
            </a:extLst>
          </p:cNvPr>
          <p:cNvSpPr txBox="1">
            <a:spLocks/>
          </p:cNvSpPr>
          <p:nvPr/>
        </p:nvSpPr>
        <p:spPr bwMode="auto">
          <a:xfrm>
            <a:off x="-385485" y="2341100"/>
            <a:ext cx="9144000" cy="1296144"/>
          </a:xfrm>
          <a:prstGeom prst="rect">
            <a:avLst/>
          </a:prstGeom>
          <a:noFill/>
          <a:ln>
            <a:noFill/>
          </a:ln>
          <a:effectLst>
            <a:outerShdw blurRad="50800" dist="762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lvl="0" algn="r"/>
            <a:r>
              <a:rPr lang="en-GB" sz="3600" b="1"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Movimiento Scout</a:t>
            </a:r>
          </a:p>
          <a:p>
            <a:pPr lvl="0" algn="r"/>
            <a:r>
              <a:rPr lang="en-GB" sz="3600" b="1" dirty="0">
                <a:solidFill>
                  <a:prstClr val="white"/>
                </a:solidFill>
                <a:latin typeface="Helvetica Neue Medium" panose="02000503000000020004" pitchFamily="2" charset="0"/>
                <a:ea typeface="Helvetica Neue Medium" panose="02000503000000020004" pitchFamily="2" charset="0"/>
                <a:cs typeface="Helvetica Neue Medium" panose="02000503000000020004" pitchFamily="2" charset="0"/>
              </a:rPr>
              <a:t>y Acción Humanitaria</a:t>
            </a:r>
            <a:endParaRPr kumimoji="0" lang="en-GB" sz="3600" b="1" i="0" u="none" strike="noStrike" kern="1200" cap="none" spc="0" normalizeH="0" baseline="0" noProof="0" dirty="0">
              <a:ln>
                <a:noFill/>
              </a:ln>
              <a:solidFill>
                <a:prstClr val="white"/>
              </a:solidFill>
              <a:effectLst/>
              <a:uLnTx/>
              <a:uFillTx/>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2" name="Rectangle 1">
            <a:extLst>
              <a:ext uri="{FF2B5EF4-FFF2-40B4-BE49-F238E27FC236}">
                <a16:creationId xmlns:a16="http://schemas.microsoft.com/office/drawing/2014/main" id="{CAA86694-4549-6845-A201-9B2AAC5CBB42}"/>
              </a:ext>
            </a:extLst>
          </p:cNvPr>
          <p:cNvSpPr/>
          <p:nvPr/>
        </p:nvSpPr>
        <p:spPr>
          <a:xfrm>
            <a:off x="7433125" y="3606686"/>
            <a:ext cx="1998007" cy="314350"/>
          </a:xfrm>
          <a:prstGeom prst="rect">
            <a:avLst/>
          </a:prstGeom>
          <a:solidFill>
            <a:srgbClr val="AABA0A"/>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noProof="0" dirty="0">
                <a:ln>
                  <a:noFill/>
                </a:ln>
                <a:solidFill>
                  <a:prstClr val="white"/>
                </a:solidFill>
                <a:effectLst/>
                <a:uLnTx/>
                <a:uFillTx/>
                <a:latin typeface="Helvetica Neue Medium" panose="02000503000000020004" pitchFamily="2" charset="0"/>
                <a:ea typeface="+mn-ea"/>
                <a:cs typeface="+mn-cs"/>
              </a:rPr>
              <a:t>PROGRAMA DE JÓVENES</a:t>
            </a:r>
            <a:endParaRPr kumimoji="0" lang="en-US" sz="1000" u="none" strike="noStrike" kern="1200" cap="none" spc="0" normalizeH="0" baseline="0" noProof="0" dirty="0">
              <a:ln>
                <a:noFill/>
              </a:ln>
              <a:solidFill>
                <a:prstClr val="white"/>
              </a:solidFill>
              <a:effectLst/>
              <a:uLnTx/>
              <a:uFillTx/>
              <a:latin typeface="Helvetica Neue Medium" panose="02000503000000020004" pitchFamily="2" charset="0"/>
              <a:ea typeface="+mn-ea"/>
              <a:cs typeface="+mn-cs"/>
            </a:endParaRPr>
          </a:p>
        </p:txBody>
      </p:sp>
      <p:pic>
        <p:nvPicPr>
          <p:cNvPr id="12" name="Picture 11" descr="SCT_Logo_EN_rgb_co.png">
            <a:extLst>
              <a:ext uri="{FF2B5EF4-FFF2-40B4-BE49-F238E27FC236}">
                <a16:creationId xmlns:a16="http://schemas.microsoft.com/office/drawing/2014/main" id="{3D69F897-32D9-D041-8CCF-07278FD905B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89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D5BD78-06D1-254F-A21A-FDDB6B1BCAC2}"/>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531641" y="915566"/>
            <a:ext cx="8229600" cy="857250"/>
          </a:xfrm>
          <a:prstGeom prst="rect">
            <a:avLst/>
          </a:prstGeom>
        </p:spPr>
        <p:txBody>
          <a:bodyPr/>
          <a:lstStyle/>
          <a:p>
            <a:r>
              <a:rPr lang="en-US" sz="3600" dirty="0">
                <a:solidFill>
                  <a:schemeClr val="bg1"/>
                </a:solidFill>
                <a:latin typeface="Helvetica Neue Medium" panose="02000503000000020004" pitchFamily="2" charset="0"/>
              </a:rPr>
              <a:t>Contenido</a:t>
            </a:r>
            <a:endParaRPr lang="en-US" sz="3200" dirty="0">
              <a:solidFill>
                <a:schemeClr val="bg1"/>
              </a:solidFill>
              <a:latin typeface="Helvetica Neue Medium" panose="02000503000000020004" pitchFamily="2" charset="0"/>
            </a:endParaRPr>
          </a:p>
        </p:txBody>
      </p:sp>
      <p:sp>
        <p:nvSpPr>
          <p:cNvPr id="3" name="Content Placeholder 2"/>
          <p:cNvSpPr>
            <a:spLocks noGrp="1"/>
          </p:cNvSpPr>
          <p:nvPr>
            <p:ph idx="4294967295"/>
          </p:nvPr>
        </p:nvSpPr>
        <p:spPr>
          <a:xfrm>
            <a:off x="4932040" y="483518"/>
            <a:ext cx="3829201" cy="4320480"/>
          </a:xfrm>
          <a:prstGeom prst="rect">
            <a:avLst/>
          </a:prstGeom>
        </p:spPr>
        <p:txBody>
          <a:bodyPr numCol="1" spcCol="0">
            <a:normAutofit lnSpcReduction="10000"/>
          </a:bodyPr>
          <a:lstStyle/>
          <a:p>
            <a:pPr>
              <a:lnSpc>
                <a:spcPct val="120000"/>
              </a:lnSpc>
              <a:spcBef>
                <a:spcPts val="800"/>
              </a:spcBef>
            </a:pPr>
            <a:r>
              <a:rPr lang="en-US" sz="1800" dirty="0">
                <a:solidFill>
                  <a:schemeClr val="bg1"/>
                </a:solidFill>
              </a:rPr>
              <a:t>Introducción</a:t>
            </a:r>
          </a:p>
          <a:p>
            <a:pPr>
              <a:lnSpc>
                <a:spcPct val="120000"/>
              </a:lnSpc>
              <a:spcBef>
                <a:spcPts val="800"/>
              </a:spcBef>
            </a:pPr>
            <a:r>
              <a:rPr lang="en-US" sz="1800" dirty="0">
                <a:solidFill>
                  <a:schemeClr val="bg1"/>
                </a:solidFill>
              </a:rPr>
              <a:t>Antecedentes históricos</a:t>
            </a:r>
          </a:p>
          <a:p>
            <a:pPr>
              <a:lnSpc>
                <a:spcPct val="120000"/>
              </a:lnSpc>
              <a:spcBef>
                <a:spcPts val="800"/>
              </a:spcBef>
            </a:pPr>
            <a:r>
              <a:rPr lang="en-US" sz="1800" dirty="0">
                <a:solidFill>
                  <a:schemeClr val="bg1"/>
                </a:solidFill>
              </a:rPr>
              <a:t>Visión general de la Acción Humanitaria en el Movimiento Scout</a:t>
            </a:r>
          </a:p>
          <a:p>
            <a:pPr>
              <a:lnSpc>
                <a:spcPct val="120000"/>
              </a:lnSpc>
              <a:spcBef>
                <a:spcPts val="800"/>
              </a:spcBef>
            </a:pPr>
            <a:r>
              <a:rPr lang="en-US" sz="1800" dirty="0">
                <a:solidFill>
                  <a:schemeClr val="bg1"/>
                </a:solidFill>
              </a:rPr>
              <a:t>Enfoque de la OMMS para Acción Humanitaria </a:t>
            </a:r>
          </a:p>
          <a:p>
            <a:pPr>
              <a:lnSpc>
                <a:spcPct val="120000"/>
              </a:lnSpc>
              <a:spcBef>
                <a:spcPts val="800"/>
              </a:spcBef>
            </a:pPr>
            <a:r>
              <a:rPr lang="en-US" sz="1800" dirty="0">
                <a:solidFill>
                  <a:schemeClr val="bg1"/>
                </a:solidFill>
              </a:rPr>
              <a:t>Lineamientos para Acción Humanitaria de la OMMS</a:t>
            </a:r>
          </a:p>
          <a:p>
            <a:pPr>
              <a:lnSpc>
                <a:spcPct val="120000"/>
              </a:lnSpc>
              <a:spcBef>
                <a:spcPts val="800"/>
              </a:spcBef>
            </a:pPr>
            <a:r>
              <a:rPr lang="en-US" sz="1800" dirty="0">
                <a:solidFill>
                  <a:schemeClr val="bg1"/>
                </a:solidFill>
              </a:rPr>
              <a:t>El Modelo de Servicio</a:t>
            </a:r>
          </a:p>
          <a:p>
            <a:pPr>
              <a:lnSpc>
                <a:spcPct val="120000"/>
              </a:lnSpc>
              <a:spcBef>
                <a:spcPts val="800"/>
              </a:spcBef>
            </a:pPr>
            <a:r>
              <a:rPr lang="en-US" sz="1800" dirty="0">
                <a:solidFill>
                  <a:schemeClr val="bg1"/>
                </a:solidFill>
              </a:rPr>
              <a:t>Siguientes pasos</a:t>
            </a:r>
          </a:p>
        </p:txBody>
      </p:sp>
      <p:pic>
        <p:nvPicPr>
          <p:cNvPr id="5" name="Picture 4" descr="SCT_Logo_EN_rgb_co.png">
            <a:extLst>
              <a:ext uri="{FF2B5EF4-FFF2-40B4-BE49-F238E27FC236}">
                <a16:creationId xmlns:a16="http://schemas.microsoft.com/office/drawing/2014/main" id="{5240E528-8900-3446-BFC0-2F7D32089AD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3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577799-3F32-5049-846E-56417FDF70B0}"/>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260499" y="1923678"/>
            <a:ext cx="4311501" cy="1951449"/>
          </a:xfrm>
          <a:prstGeom prst="rect">
            <a:avLst/>
          </a:prstGeom>
        </p:spPr>
        <p:txBody>
          <a:bodyPr/>
          <a:lstStyle/>
          <a:p>
            <a:pPr indent="0">
              <a:buClrTx/>
            </a:pPr>
            <a:r>
              <a:rPr lang="en-US" sz="3600" dirty="0">
                <a:solidFill>
                  <a:schemeClr val="bg1"/>
                </a:solidFill>
                <a:latin typeface="Helvetica Neue Medium" panose="02000503000000020004" pitchFamily="2" charset="0"/>
              </a:rPr>
              <a:t>Al final de esta presentación, el participante podrá:</a:t>
            </a:r>
          </a:p>
        </p:txBody>
      </p:sp>
      <p:sp>
        <p:nvSpPr>
          <p:cNvPr id="5" name="Text Placeholder 2"/>
          <p:cNvSpPr txBox="1">
            <a:spLocks/>
          </p:cNvSpPr>
          <p:nvPr/>
        </p:nvSpPr>
        <p:spPr>
          <a:xfrm>
            <a:off x="4706789" y="1895311"/>
            <a:ext cx="4176712" cy="3248189"/>
          </a:xfrm>
          <a:prstGeom prst="rect">
            <a:avLst/>
          </a:prstGeom>
        </p:spPr>
        <p:txBody>
          <a:bodyPr lIns="0" tIns="0" rIns="0" bIns="0">
            <a:normAutofit/>
          </a:bodyPr>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02900" lvl="1" indent="-342900">
              <a:buClrTx/>
              <a:buFont typeface="Arial" charset="0"/>
              <a:buChar char="•"/>
            </a:pPr>
            <a:r>
              <a:rPr lang="en-US" sz="2000" dirty="0">
                <a:solidFill>
                  <a:schemeClr val="bg1"/>
                </a:solidFill>
                <a:latin typeface="Helvetica Neue Medium" panose="02000503000000020004" pitchFamily="2" charset="0"/>
              </a:rPr>
              <a:t>Entender el vínculo entre la Acción Humanitaria y el Movimiento Scout</a:t>
            </a:r>
          </a:p>
          <a:p>
            <a:pPr marL="702900" lvl="1" indent="-342900">
              <a:buClrTx/>
              <a:buFont typeface="Arial" charset="0"/>
              <a:buChar char="•"/>
            </a:pPr>
            <a:r>
              <a:rPr lang="en-US" sz="2000" dirty="0">
                <a:solidFill>
                  <a:schemeClr val="bg1"/>
                </a:solidFill>
                <a:latin typeface="Helvetica Neue Medium" panose="02000503000000020004" pitchFamily="2" charset="0"/>
              </a:rPr>
              <a:t>Obtener una visión general de las iniciativas de los Scouts en esta área</a:t>
            </a:r>
          </a:p>
          <a:p>
            <a:pPr marL="702900" lvl="1" indent="-342900">
              <a:buClrTx/>
              <a:buFont typeface="Arial" charset="0"/>
              <a:buChar char="•"/>
            </a:pPr>
            <a:r>
              <a:rPr lang="en-US" sz="2000" dirty="0">
                <a:solidFill>
                  <a:schemeClr val="bg1"/>
                </a:solidFill>
                <a:latin typeface="Helvetica Neue Medium" panose="02000503000000020004" pitchFamily="2" charset="0"/>
              </a:rPr>
              <a:t>Entender el enfoque de la OMMS y los próximos pasos</a:t>
            </a:r>
          </a:p>
        </p:txBody>
      </p:sp>
      <p:pic>
        <p:nvPicPr>
          <p:cNvPr id="6" name="Picture 5" descr="SCT_Logo_EN_rgb_co.png">
            <a:extLst>
              <a:ext uri="{FF2B5EF4-FFF2-40B4-BE49-F238E27FC236}">
                <a16:creationId xmlns:a16="http://schemas.microsoft.com/office/drawing/2014/main" id="{0FF003F7-40FE-514E-8ED7-ED0F85D61D7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9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2"/>
          <p:cNvSpPr txBox="1">
            <a:spLocks/>
          </p:cNvSpPr>
          <p:nvPr/>
        </p:nvSpPr>
        <p:spPr>
          <a:xfrm>
            <a:off x="2195736" y="2616646"/>
            <a:ext cx="8153400" cy="2244279"/>
          </a:xfrm>
          <a:prstGeom prst="rect">
            <a:avLst/>
          </a:prstGeom>
        </p:spPr>
        <p:txBody>
          <a:bodyPr lIns="0" tIns="0" rIns="0" bIns="0">
            <a:normAutofit/>
          </a:bodyPr>
          <a:lstStyle>
            <a:lvl1pPr marL="0" indent="-180000" algn="l" defTabSz="914400" rtl="0" eaLnBrk="1" latinLnBrk="0" hangingPunct="1">
              <a:lnSpc>
                <a:spcPts val="2200"/>
              </a:lnSpc>
              <a:spcBef>
                <a:spcPts val="0"/>
              </a:spcBef>
              <a:buClr>
                <a:schemeClr val="tx2"/>
              </a:buClr>
              <a:buSzPct val="120000"/>
              <a:buFont typeface="Arial"/>
              <a:buNone/>
              <a:defRPr sz="1600" b="0" kern="1200" cap="none" baseline="0">
                <a:solidFill>
                  <a:schemeClr val="tx1"/>
                </a:solidFill>
                <a:effectLst/>
                <a:latin typeface="+mn-lt"/>
                <a:ea typeface="+mn-ea"/>
                <a:cs typeface="+mn-cs"/>
              </a:defRPr>
            </a:lvl1pPr>
            <a:lvl2pPr marL="360000" indent="-180000" algn="l" defTabSz="914400" rtl="0" eaLnBrk="1" latinLnBrk="0" hangingPunct="1">
              <a:lnSpc>
                <a:spcPts val="2200"/>
              </a:lnSpc>
              <a:spcBef>
                <a:spcPts val="300"/>
              </a:spcBef>
              <a:buClr>
                <a:schemeClr val="tx2"/>
              </a:buClr>
              <a:buSzPct val="120000"/>
              <a:buFont typeface="Arial"/>
              <a:buChar char="•"/>
              <a:defRPr sz="1600" kern="1200">
                <a:solidFill>
                  <a:schemeClr val="tx1"/>
                </a:solidFill>
                <a:effectLst/>
                <a:latin typeface="+mn-lt"/>
                <a:ea typeface="+mn-ea"/>
                <a:cs typeface="+mn-cs"/>
              </a:defRPr>
            </a:lvl2pPr>
            <a:lvl3pPr marL="720000" indent="-180000" algn="l" defTabSz="914400" rtl="0" eaLnBrk="1" latinLnBrk="0" hangingPunct="1">
              <a:lnSpc>
                <a:spcPts val="2200"/>
              </a:lnSpc>
              <a:spcBef>
                <a:spcPts val="300"/>
              </a:spcBef>
              <a:buClr>
                <a:schemeClr val="accent3"/>
              </a:buClr>
              <a:buSzPct val="120000"/>
              <a:buFont typeface="Arial"/>
              <a:buChar char="•"/>
              <a:defRPr sz="1600" kern="1200">
                <a:solidFill>
                  <a:schemeClr val="tx1"/>
                </a:solidFill>
                <a:effectLst/>
                <a:latin typeface="+mn-lt"/>
                <a:ea typeface="+mn-ea"/>
                <a:cs typeface="+mn-cs"/>
              </a:defRPr>
            </a:lvl3pPr>
            <a:lvl4pPr marL="1080000" indent="-180000" algn="l" defTabSz="914400" rtl="0" eaLnBrk="1" latinLnBrk="0" hangingPunct="1">
              <a:lnSpc>
                <a:spcPts val="2200"/>
              </a:lnSpc>
              <a:spcBef>
                <a:spcPts val="300"/>
              </a:spcBef>
              <a:buClr>
                <a:schemeClr val="accent2"/>
              </a:buClr>
              <a:buSzPct val="120000"/>
              <a:buFont typeface="Arial"/>
              <a:buChar char="•"/>
              <a:defRPr sz="1600" kern="1200">
                <a:solidFill>
                  <a:schemeClr val="tx1"/>
                </a:solidFill>
                <a:effectLst/>
                <a:latin typeface="+mn-lt"/>
                <a:ea typeface="+mn-ea"/>
                <a:cs typeface="+mn-cs"/>
              </a:defRPr>
            </a:lvl4pPr>
            <a:lvl5pPr marL="1440000" indent="-180000" algn="l" defTabSz="914400" rtl="0" eaLnBrk="1" latinLnBrk="0" hangingPunct="1">
              <a:lnSpc>
                <a:spcPts val="2200"/>
              </a:lnSpc>
              <a:spcBef>
                <a:spcPts val="300"/>
              </a:spcBef>
              <a:buClr>
                <a:schemeClr val="accent1"/>
              </a:buClr>
              <a:buSzPct val="120000"/>
              <a:buFont typeface="Arial"/>
              <a:buChar char="•"/>
              <a:defRPr sz="1600"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nSpc>
                <a:spcPct val="100000"/>
              </a:lnSpc>
            </a:pP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¿Qué es</a:t>
            </a:r>
            <a:b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Acción Humanitaria?</a:t>
            </a:r>
          </a:p>
        </p:txBody>
      </p:sp>
      <p:pic>
        <p:nvPicPr>
          <p:cNvPr id="4" name="Picture 3" descr="SCT_Logo_EN_rgb_co.png">
            <a:extLst>
              <a:ext uri="{FF2B5EF4-FFF2-40B4-BE49-F238E27FC236}">
                <a16:creationId xmlns:a16="http://schemas.microsoft.com/office/drawing/2014/main" id="{BA0B8BA9-2374-6B42-8F60-2F006459670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922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descr="SCT_Logo_EN_rgb_co.png">
            <a:extLst>
              <a:ext uri="{FF2B5EF4-FFF2-40B4-BE49-F238E27FC236}">
                <a16:creationId xmlns:a16="http://schemas.microsoft.com/office/drawing/2014/main" id="{BA0B8BA9-2374-6B42-8F60-2F006459670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A22BB94-BA59-2B46-8076-CFBD9424B3F3}"/>
              </a:ext>
            </a:extLst>
          </p:cNvPr>
          <p:cNvSpPr/>
          <p:nvPr/>
        </p:nvSpPr>
        <p:spPr>
          <a:xfrm>
            <a:off x="2118145" y="2571750"/>
            <a:ext cx="6867586" cy="1323439"/>
          </a:xfrm>
          <a:prstGeom prst="rect">
            <a:avLst/>
          </a:prstGeom>
        </p:spPr>
        <p:txBody>
          <a:bodyPr wrap="none">
            <a:spAutoFit/>
          </a:bodyPr>
          <a:lstStyle/>
          <a:p>
            <a:pPr indent="0">
              <a:lnSpc>
                <a:spcPct val="100000"/>
              </a:lnSpc>
            </a:pP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¿Por qué traer eso </a:t>
            </a:r>
          </a:p>
          <a:p>
            <a:pPr indent="0">
              <a:lnSpc>
                <a:spcPct val="100000"/>
              </a:lnSpc>
            </a:pPr>
            <a:r>
              <a:rPr lang="en-US" sz="40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al Movimiento Scout?</a:t>
            </a:r>
          </a:p>
        </p:txBody>
      </p:sp>
    </p:spTree>
    <p:extLst>
      <p:ext uri="{BB962C8B-B14F-4D97-AF65-F5344CB8AC3E}">
        <p14:creationId xmlns:p14="http://schemas.microsoft.com/office/powerpoint/2010/main" val="415640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CT_Logo_EN_rgb_co.png">
            <a:extLst>
              <a:ext uri="{FF2B5EF4-FFF2-40B4-BE49-F238E27FC236}">
                <a16:creationId xmlns:a16="http://schemas.microsoft.com/office/drawing/2014/main" id="{24A90AED-DB07-E14D-8120-69435FE98E61}"/>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02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DA5096D-515E-2F45-80AC-8DA82B042C6D}"/>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2" name="Title 1"/>
          <p:cNvSpPr>
            <a:spLocks noGrp="1"/>
          </p:cNvSpPr>
          <p:nvPr>
            <p:ph type="title" idx="4294967295"/>
          </p:nvPr>
        </p:nvSpPr>
        <p:spPr>
          <a:xfrm>
            <a:off x="540301" y="1058863"/>
            <a:ext cx="3024336" cy="2736304"/>
          </a:xfrm>
          <a:prstGeom prst="rect">
            <a:avLst/>
          </a:prstGeom>
        </p:spPr>
        <p:txBody>
          <a:bodyPr/>
          <a:lstStyle/>
          <a:p>
            <a:pPr algn="l"/>
            <a:r>
              <a:rPr lang="en-US" sz="3200" dirty="0">
                <a:solidFill>
                  <a:schemeClr val="bg1"/>
                </a:solidFill>
                <a:latin typeface="Helvetica Neue Medium" panose="02000503000000020004" pitchFamily="2" charset="0"/>
              </a:rPr>
              <a:t>Antecedentes Históricos</a:t>
            </a:r>
          </a:p>
        </p:txBody>
      </p:sp>
      <p:sp>
        <p:nvSpPr>
          <p:cNvPr id="3" name="Text Placeholder 2"/>
          <p:cNvSpPr>
            <a:spLocks noGrp="1"/>
          </p:cNvSpPr>
          <p:nvPr>
            <p:ph type="body" idx="4294967295"/>
          </p:nvPr>
        </p:nvSpPr>
        <p:spPr>
          <a:xfrm>
            <a:off x="4716462" y="1058863"/>
            <a:ext cx="4032002" cy="3601119"/>
          </a:xfrm>
          <a:prstGeom prst="rect">
            <a:avLst/>
          </a:prstGeom>
        </p:spPr>
        <p:txBody>
          <a:bodyPr>
            <a:normAutofit/>
          </a:bodyPr>
          <a:lstStyle/>
          <a:p>
            <a:pPr marL="342900" indent="-342900" algn="l">
              <a:buFont typeface="Arial" charset="0"/>
              <a:buChar char="•"/>
            </a:pPr>
            <a:r>
              <a:rPr lang="en-US" sz="2000" b="0" dirty="0">
                <a:solidFill>
                  <a:schemeClr val="bg1"/>
                </a:solidFill>
                <a:latin typeface="Helvetica Neue Medium" panose="02000503000000020004" pitchFamily="2" charset="0"/>
              </a:rPr>
              <a:t>Primera Guerra Mundial</a:t>
            </a:r>
          </a:p>
          <a:p>
            <a:pPr marL="342900" indent="-342900" algn="l">
              <a:buFont typeface="Arial" charset="0"/>
              <a:buChar char="•"/>
            </a:pPr>
            <a:r>
              <a:rPr lang="en-US" sz="2000" b="0" dirty="0">
                <a:solidFill>
                  <a:schemeClr val="bg1"/>
                </a:solidFill>
                <a:latin typeface="Helvetica Neue Medium" panose="02000503000000020004" pitchFamily="2" charset="0"/>
              </a:rPr>
              <a:t>Segunda Guerra Mundial</a:t>
            </a:r>
          </a:p>
          <a:p>
            <a:pPr marL="342900" indent="-342900" algn="l">
              <a:buFont typeface="Arial" charset="0"/>
              <a:buChar char="•"/>
            </a:pPr>
            <a:r>
              <a:rPr lang="en-US" sz="2000" b="0" dirty="0">
                <a:solidFill>
                  <a:schemeClr val="bg1"/>
                </a:solidFill>
                <a:latin typeface="Helvetica Neue Medium" panose="02000503000000020004" pitchFamily="2" charset="0"/>
              </a:rPr>
              <a:t>1944: The Scout International Relief Service, Reino Unido</a:t>
            </a:r>
          </a:p>
          <a:p>
            <a:pPr marL="342900" indent="-342900" algn="l">
              <a:buFont typeface="Arial" charset="0"/>
              <a:buChar char="•"/>
            </a:pPr>
            <a:r>
              <a:rPr lang="en-US" sz="2000" b="0" dirty="0">
                <a:solidFill>
                  <a:schemeClr val="bg1"/>
                </a:solidFill>
                <a:latin typeface="Helvetica Neue Medium" panose="02000503000000020004" pitchFamily="2" charset="0"/>
              </a:rPr>
              <a:t>1947: División para Personas Desplazadas del Boy Scouts International Bureau </a:t>
            </a:r>
          </a:p>
        </p:txBody>
      </p:sp>
      <p:pic>
        <p:nvPicPr>
          <p:cNvPr id="4" name="Picture 3" descr="SCT_Logo_EN_rgb_co.png">
            <a:extLst>
              <a:ext uri="{FF2B5EF4-FFF2-40B4-BE49-F238E27FC236}">
                <a16:creationId xmlns:a16="http://schemas.microsoft.com/office/drawing/2014/main" id="{09236380-F8C8-DE45-AB73-F9FBE37C6E5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021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0608DA6-2327-E349-A210-BF0E65E79B32}"/>
              </a:ext>
            </a:extLst>
          </p:cNvPr>
          <p:cNvSpPr/>
          <p:nvPr/>
        </p:nvSpPr>
        <p:spPr>
          <a:xfrm>
            <a:off x="4426246" y="0"/>
            <a:ext cx="4752528" cy="5323377"/>
          </a:xfrm>
          <a:prstGeom prst="rect">
            <a:avLst/>
          </a:prstGeom>
          <a:solidFill>
            <a:schemeClr val="tx1">
              <a:alpha val="3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rgbClr val="FF0000"/>
              </a:solidFill>
              <a:latin typeface="Helvetica Neue Medium" panose="02000503000000020004" pitchFamily="2" charset="0"/>
            </a:endParaRPr>
          </a:p>
        </p:txBody>
      </p:sp>
      <p:sp>
        <p:nvSpPr>
          <p:cNvPr id="3" name="Text Placeholder 2"/>
          <p:cNvSpPr>
            <a:spLocks noGrp="1"/>
          </p:cNvSpPr>
          <p:nvPr>
            <p:ph type="body" idx="4294967295"/>
          </p:nvPr>
        </p:nvSpPr>
        <p:spPr>
          <a:xfrm>
            <a:off x="4499992" y="483518"/>
            <a:ext cx="4572000" cy="4536504"/>
          </a:xfrm>
          <a:prstGeom prst="rect">
            <a:avLst/>
          </a:prstGeom>
        </p:spPr>
        <p:txBody>
          <a:bodyPr>
            <a:normAutofit/>
          </a:bodyPr>
          <a:lstStyle/>
          <a:p>
            <a:pPr marL="0" indent="0" algn="l">
              <a:buNone/>
            </a:pPr>
            <a:r>
              <a:rPr lang="en-US" sz="1900" b="0" dirty="0">
                <a:solidFill>
                  <a:schemeClr val="bg1"/>
                </a:solidFill>
                <a:latin typeface="Helvetica Neue Medium" panose="02000503000000020004" pitchFamily="2" charset="0"/>
              </a:rPr>
              <a:t>Resoluciones de la Conferencia Scout Mundial relacionadas</a:t>
            </a:r>
            <a:br>
              <a:rPr lang="en-US" sz="1900" b="0" dirty="0">
                <a:solidFill>
                  <a:schemeClr val="bg1"/>
                </a:solidFill>
                <a:latin typeface="Helvetica Neue Medium" panose="02000503000000020004" pitchFamily="2" charset="0"/>
              </a:rPr>
            </a:br>
            <a:endParaRPr lang="en-US" sz="1900" b="0" dirty="0">
              <a:solidFill>
                <a:schemeClr val="bg1"/>
              </a:solidFill>
              <a:latin typeface="Helvetica Neue Medium" panose="02000503000000020004" pitchFamily="2" charset="0"/>
            </a:endParaRPr>
          </a:p>
          <a:p>
            <a:pPr marL="800100" lvl="1" indent="-342900">
              <a:buFont typeface="Arial" charset="0"/>
              <a:buChar char="•"/>
            </a:pPr>
            <a:r>
              <a:rPr lang="en-US" sz="1900" dirty="0">
                <a:solidFill>
                  <a:schemeClr val="bg1"/>
                </a:solidFill>
                <a:latin typeface="Helvetica Neue Medium" panose="02000503000000020004" pitchFamily="2" charset="0"/>
              </a:rPr>
              <a:t>1939-12: Personas desplazadas</a:t>
            </a:r>
          </a:p>
          <a:p>
            <a:pPr marL="800100" lvl="1" indent="-342900">
              <a:buFont typeface="Arial" charset="0"/>
              <a:buChar char="•"/>
            </a:pPr>
            <a:r>
              <a:rPr lang="en-US" sz="1900" dirty="0">
                <a:solidFill>
                  <a:schemeClr val="bg1"/>
                </a:solidFill>
                <a:latin typeface="Helvetica Neue Medium" panose="02000503000000020004" pitchFamily="2" charset="0"/>
              </a:rPr>
              <a:t>1947-14: División para PD</a:t>
            </a:r>
          </a:p>
          <a:p>
            <a:pPr marL="800100" lvl="1" indent="-342900">
              <a:buFont typeface="Arial" charset="0"/>
              <a:buChar char="•"/>
            </a:pPr>
            <a:r>
              <a:rPr lang="en-US" sz="1900" dirty="0">
                <a:solidFill>
                  <a:schemeClr val="bg1"/>
                </a:solidFill>
                <a:latin typeface="Helvetica Neue Medium" panose="02000503000000020004" pitchFamily="2" charset="0"/>
              </a:rPr>
              <a:t>1953-06: Refugiados</a:t>
            </a:r>
          </a:p>
          <a:p>
            <a:pPr marL="800100" lvl="1" indent="-342900">
              <a:buFont typeface="Arial" charset="0"/>
              <a:buChar char="•"/>
            </a:pPr>
            <a:r>
              <a:rPr lang="en-US" sz="1900" dirty="0">
                <a:solidFill>
                  <a:schemeClr val="bg1"/>
                </a:solidFill>
                <a:latin typeface="Helvetica Neue Medium" panose="02000503000000020004" pitchFamily="2" charset="0"/>
              </a:rPr>
              <a:t>1963-05: Ayuda Internacional</a:t>
            </a:r>
          </a:p>
          <a:p>
            <a:pPr marL="800100" lvl="1" indent="-342900">
              <a:buFont typeface="Arial" charset="0"/>
              <a:buChar char="•"/>
            </a:pPr>
            <a:r>
              <a:rPr lang="en-US" sz="1900" dirty="0">
                <a:solidFill>
                  <a:schemeClr val="bg1"/>
                </a:solidFill>
                <a:latin typeface="Helvetica Neue Medium" panose="02000503000000020004" pitchFamily="2" charset="0"/>
              </a:rPr>
              <a:t>1969-07: Servicio Comunitario</a:t>
            </a:r>
          </a:p>
          <a:p>
            <a:pPr marL="800100" lvl="1" indent="-342900">
              <a:buFont typeface="Arial" charset="0"/>
              <a:buChar char="•"/>
            </a:pPr>
            <a:r>
              <a:rPr lang="en-US" sz="1900" dirty="0">
                <a:solidFill>
                  <a:schemeClr val="bg1"/>
                </a:solidFill>
                <a:latin typeface="Helvetica Neue Medium" panose="02000503000000020004" pitchFamily="2" charset="0"/>
              </a:rPr>
              <a:t>1993-04: Solidaridad </a:t>
            </a:r>
          </a:p>
          <a:p>
            <a:pPr marL="800100" lvl="1" indent="-342900">
              <a:buFont typeface="Arial" charset="0"/>
              <a:buChar char="•"/>
            </a:pPr>
            <a:r>
              <a:rPr lang="en-US" sz="1900" dirty="0">
                <a:solidFill>
                  <a:schemeClr val="bg1"/>
                </a:solidFill>
                <a:latin typeface="Helvetica Neue Medium" panose="02000503000000020004" pitchFamily="2" charset="0"/>
              </a:rPr>
              <a:t>1996-08: Organizaciones de Scouts en exilio</a:t>
            </a:r>
          </a:p>
          <a:p>
            <a:pPr marL="800100" lvl="1" indent="-342900">
              <a:buFont typeface="Arial" charset="0"/>
              <a:buChar char="•"/>
            </a:pPr>
            <a:r>
              <a:rPr lang="en-US" sz="1900" dirty="0">
                <a:solidFill>
                  <a:schemeClr val="bg1"/>
                </a:solidFill>
                <a:latin typeface="Helvetica Neue Medium" panose="02000503000000020004" pitchFamily="2" charset="0"/>
              </a:rPr>
              <a:t>2011-17 …</a:t>
            </a:r>
          </a:p>
        </p:txBody>
      </p:sp>
      <p:pic>
        <p:nvPicPr>
          <p:cNvPr id="4" name="Picture 3" descr="SCT_Logo_EN_rgb_co.png">
            <a:extLst>
              <a:ext uri="{FF2B5EF4-FFF2-40B4-BE49-F238E27FC236}">
                <a16:creationId xmlns:a16="http://schemas.microsoft.com/office/drawing/2014/main" id="{6072421E-6BE4-F243-873A-FD49B39973C4}"/>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371950"/>
            <a:ext cx="14605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27E85CF-988E-2F49-8258-E017A7569075}"/>
              </a:ext>
            </a:extLst>
          </p:cNvPr>
          <p:cNvSpPr txBox="1">
            <a:spLocks/>
          </p:cNvSpPr>
          <p:nvPr/>
        </p:nvSpPr>
        <p:spPr>
          <a:xfrm>
            <a:off x="540301" y="1058863"/>
            <a:ext cx="3024336" cy="2736304"/>
          </a:xfrm>
          <a:prstGeom prst="rect">
            <a:avLst/>
          </a:prstGeom>
        </p:spPr>
        <p:txBody>
          <a:bodyPr/>
          <a:lstStyle>
            <a:lvl1pPr algn="l" defTabSz="914400" rtl="0" eaLnBrk="1" latinLnBrk="0" hangingPunct="1">
              <a:lnSpc>
                <a:spcPct val="100000"/>
              </a:lnSpc>
              <a:spcBef>
                <a:spcPct val="0"/>
              </a:spcBef>
              <a:spcAft>
                <a:spcPts val="1800"/>
              </a:spcAft>
              <a:buNone/>
              <a:defRPr sz="2400" b="1" kern="1200" baseline="0">
                <a:solidFill>
                  <a:schemeClr val="tx2"/>
                </a:solidFill>
                <a:effectLst/>
                <a:latin typeface="+mj-lt"/>
                <a:ea typeface="+mj-ea"/>
                <a:cs typeface="+mj-cs"/>
              </a:defRPr>
            </a:lvl1pPr>
          </a:lstStyle>
          <a:p>
            <a:r>
              <a:rPr lang="en-US" sz="3200" dirty="0">
                <a:solidFill>
                  <a:schemeClr val="bg1"/>
                </a:solidFill>
                <a:latin typeface="Helvetica Neue Medium" panose="02000503000000020004" pitchFamily="2" charset="0"/>
              </a:rPr>
              <a:t>Antecedentes Históricos</a:t>
            </a:r>
          </a:p>
        </p:txBody>
      </p:sp>
    </p:spTree>
    <p:extLst>
      <p:ext uri="{BB962C8B-B14F-4D97-AF65-F5344CB8AC3E}">
        <p14:creationId xmlns:p14="http://schemas.microsoft.com/office/powerpoint/2010/main" val="68003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tudio">
  <a:themeElements>
    <a:clrScheme name="Custom WOSM">
      <a:dk1>
        <a:sysClr val="windowText" lastClr="000000"/>
      </a:dk1>
      <a:lt1>
        <a:sysClr val="window" lastClr="FFFFFF"/>
      </a:lt1>
      <a:dk2>
        <a:srgbClr val="622599"/>
      </a:dk2>
      <a:lt2>
        <a:srgbClr val="D4D4D6"/>
      </a:lt2>
      <a:accent1>
        <a:srgbClr val="0054A0"/>
      </a:accent1>
      <a:accent2>
        <a:srgbClr val="AABA0A"/>
      </a:accent2>
      <a:accent3>
        <a:srgbClr val="DD7500"/>
      </a:accent3>
      <a:accent4>
        <a:srgbClr val="E23D28"/>
      </a:accent4>
      <a:accent5>
        <a:srgbClr val="3D8E33"/>
      </a:accent5>
      <a:accent6>
        <a:srgbClr val="ED0D86"/>
      </a:accent6>
      <a:hlink>
        <a:srgbClr val="00A5E3"/>
      </a:hlink>
      <a:folHlink>
        <a:srgbClr val="9EA2A7"/>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Studio">
      <a:fillStyleLst>
        <a:solidFill>
          <a:schemeClr val="phClr"/>
        </a:solidFill>
        <a:gradFill rotWithShape="1">
          <a:gsLst>
            <a:gs pos="38000">
              <a:schemeClr val="phClr">
                <a:tint val="100000"/>
                <a:satMod val="100000"/>
              </a:schemeClr>
            </a:gs>
            <a:gs pos="100000">
              <a:schemeClr val="phClr">
                <a:tint val="100000"/>
                <a:shade val="50000"/>
                <a:hueMod val="100000"/>
                <a:satMod val="100000"/>
                <a:lumMod val="100000"/>
              </a:schemeClr>
            </a:gs>
          </a:gsLst>
          <a:lin ang="5400000" scaled="1"/>
        </a:gradFill>
        <a:gradFill rotWithShape="1">
          <a:gsLst>
            <a:gs pos="0">
              <a:schemeClr val="phClr">
                <a:tint val="100000"/>
                <a:shade val="100000"/>
                <a:satMod val="100000"/>
              </a:schemeClr>
            </a:gs>
            <a:gs pos="60000">
              <a:schemeClr val="phClr">
                <a:tint val="100000"/>
                <a:shade val="60000"/>
                <a:alpha val="100000"/>
                <a:satMod val="100000"/>
                <a:lumMod val="100000"/>
              </a:schemeClr>
            </a:gs>
            <a:gs pos="100000">
              <a:schemeClr val="phClr">
                <a:shade val="20000"/>
                <a:satMod val="100000"/>
                <a:lumMod val="100000"/>
              </a:schemeClr>
            </a:gs>
          </a:gsLst>
          <a:lin ang="5400000" scaled="0"/>
        </a:gradFill>
      </a:fillStyleLst>
      <a:lnStyleLst>
        <a:ln w="28575" cap="flat" cmpd="sng" algn="ctr">
          <a:solidFill>
            <a:schemeClr val="phClr">
              <a:shade val="95000"/>
              <a:satMod val="105000"/>
            </a:schemeClr>
          </a:solidFill>
          <a:prstDash val="solid"/>
        </a:ln>
        <a:ln w="47625"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reflection blurRad="101600" stA="26000" endPos="20000" dist="12700" dir="5400000" sy="-100000" rotWithShape="0"/>
          </a:effectLst>
        </a:effectStyle>
        <a:effectStyle>
          <a:effectLst>
            <a:outerShdw blurRad="444500" dist="317500" dir="5400000" sx="90000" sy="-25000" rotWithShape="0">
              <a:srgbClr val="000000">
                <a:alpha val="35000"/>
              </a:srgbClr>
            </a:outerShdw>
          </a:effectLst>
          <a:scene3d>
            <a:camera prst="orthographicFront">
              <a:rot lat="0" lon="0" rev="0"/>
            </a:camera>
            <a:lightRig rig="chilly" dir="t"/>
          </a:scene3d>
          <a:sp3d contourW="12700" prstMaterial="softEdge">
            <a:bevelT w="63500" h="25400"/>
            <a:contourClr>
              <a:schemeClr val="lt1"/>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30000">
              <a:schemeClr val="phClr">
                <a:tint val="10000"/>
                <a:alpha val="80000"/>
                <a:satMod val="300000"/>
              </a:schemeClr>
            </a:gs>
            <a:gs pos="100000">
              <a:schemeClr val="phClr">
                <a:tint val="80000"/>
                <a:shade val="100000"/>
                <a:alpha val="100000"/>
                <a:satMod val="200000"/>
              </a:schemeClr>
            </a:gs>
          </a:gsLst>
          <a:lin ang="5400000" scaled="1"/>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46823</TotalTime>
  <Words>2275</Words>
  <Application>Microsoft Macintosh PowerPoint</Application>
  <PresentationFormat>On-screen Show (16:9)</PresentationFormat>
  <Paragraphs>223</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Helvetica Neue</vt:lpstr>
      <vt:lpstr>Helvetica Neue Medium</vt:lpstr>
      <vt:lpstr>Verdana</vt:lpstr>
      <vt:lpstr>Wingdings</vt:lpstr>
      <vt:lpstr>Studio</vt:lpstr>
      <vt:lpstr>PowerPoint Presentation</vt:lpstr>
      <vt:lpstr>PowerPoint Presentation</vt:lpstr>
      <vt:lpstr>Contenido</vt:lpstr>
      <vt:lpstr>Al final de esta presentación, el participante podrá:</vt:lpstr>
      <vt:lpstr>PowerPoint Presentation</vt:lpstr>
      <vt:lpstr>PowerPoint Presentation</vt:lpstr>
      <vt:lpstr>PowerPoint Presentation</vt:lpstr>
      <vt:lpstr>Antecedentes Históricos</vt:lpstr>
      <vt:lpstr>PowerPoint Presentation</vt:lpstr>
      <vt:lpstr>Resolución  2011-17</vt:lpstr>
      <vt:lpstr>PowerPoint Presentation</vt:lpstr>
      <vt:lpstr>Respuesta del Movimiento Scout</vt:lpstr>
      <vt:lpstr>Soporte desde la OSM</vt:lpstr>
      <vt:lpstr>PowerPoint Presentation</vt:lpstr>
      <vt:lpstr>PowerPoint Presentation</vt:lpstr>
      <vt:lpstr>Lineamientos para Acción Humanitaria</vt:lpstr>
      <vt:lpstr>Próximos pasos</vt:lpstr>
      <vt:lpstr>PowerPoint Presentation</vt:lpstr>
      <vt:lpstr>PowerPoint Presentation</vt:lpstr>
    </vt:vector>
  </TitlesOfParts>
  <Manager/>
  <Company>World Scout Bureau</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Scouting and Humanitarian Action</dc:title>
  <dc:subject/>
  <dc:creator>Brunel Etienne</dc:creator>
  <cp:keywords/>
  <dc:description/>
  <cp:lastModifiedBy>Alfredo Musse</cp:lastModifiedBy>
  <cp:revision>587</cp:revision>
  <cp:lastPrinted>2018-06-12T07:07:50Z</cp:lastPrinted>
  <dcterms:created xsi:type="dcterms:W3CDTF">2013-07-17T12:06:46Z</dcterms:created>
  <dcterms:modified xsi:type="dcterms:W3CDTF">2020-03-09T03:52:03Z</dcterms:modified>
  <cp:category/>
</cp:coreProperties>
</file>